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7" r:id="rId1"/>
  </p:sldMasterIdLst>
  <p:sldIdLst>
    <p:sldId id="256" r:id="rId2"/>
    <p:sldId id="261" r:id="rId3"/>
    <p:sldId id="275" r:id="rId4"/>
    <p:sldId id="274" r:id="rId5"/>
    <p:sldId id="262" r:id="rId6"/>
    <p:sldId id="260" r:id="rId7"/>
    <p:sldId id="263" r:id="rId8"/>
    <p:sldId id="264" r:id="rId9"/>
    <p:sldId id="265" r:id="rId10"/>
    <p:sldId id="266" r:id="rId11"/>
    <p:sldId id="269" r:id="rId12"/>
    <p:sldId id="270" r:id="rId13"/>
    <p:sldId id="271" r:id="rId14"/>
    <p:sldId id="27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5755"/>
  </p:normalViewPr>
  <p:slideViewPr>
    <p:cSldViewPr snapToGrid="0" snapToObjects="1">
      <p:cViewPr varScale="1">
        <p:scale>
          <a:sx n="110" d="100"/>
          <a:sy n="110" d="100"/>
        </p:scale>
        <p:origin x="63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C6D4C-1F3D-8084-E713-5CD839D4DB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7E0A8CC-D6AE-349C-6210-B5DC2CE8A60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FCE5B8-D8AF-913C-4CF1-D8617CC15382}"/>
              </a:ext>
            </a:extLst>
          </p:cNvPr>
          <p:cNvSpPr>
            <a:spLocks noGrp="1"/>
          </p:cNvSpPr>
          <p:nvPr>
            <p:ph type="dt" sz="half" idx="10"/>
          </p:nvPr>
        </p:nvSpPr>
        <p:spPr/>
        <p:txBody>
          <a:bodyPr/>
          <a:lstStyle/>
          <a:p>
            <a:fld id="{85E0BC4F-778E-7E49-B0FC-663B8CFD6116}" type="datetimeFigureOut">
              <a:rPr lang="en-US" smtClean="0"/>
              <a:t>4/24/22</a:t>
            </a:fld>
            <a:endParaRPr lang="en-US"/>
          </a:p>
        </p:txBody>
      </p:sp>
      <p:sp>
        <p:nvSpPr>
          <p:cNvPr id="5" name="Footer Placeholder 4">
            <a:extLst>
              <a:ext uri="{FF2B5EF4-FFF2-40B4-BE49-F238E27FC236}">
                <a16:creationId xmlns:a16="http://schemas.microsoft.com/office/drawing/2014/main" id="{24E6DD2C-665B-141F-9011-CAA6920C6A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E32F6B-3919-7579-810F-C78F6EA2CF0F}"/>
              </a:ext>
            </a:extLst>
          </p:cNvPr>
          <p:cNvSpPr>
            <a:spLocks noGrp="1"/>
          </p:cNvSpPr>
          <p:nvPr>
            <p:ph type="sldNum" sz="quarter" idx="12"/>
          </p:nvPr>
        </p:nvSpPr>
        <p:spPr/>
        <p:txBody>
          <a:bodyPr/>
          <a:lstStyle/>
          <a:p>
            <a:fld id="{302FCEB4-B2D7-E447-8534-76A4A09307A6}" type="slidenum">
              <a:rPr lang="en-US" smtClean="0"/>
              <a:t>‹#›</a:t>
            </a:fld>
            <a:endParaRPr lang="en-US"/>
          </a:p>
        </p:txBody>
      </p:sp>
    </p:spTree>
    <p:extLst>
      <p:ext uri="{BB962C8B-B14F-4D97-AF65-F5344CB8AC3E}">
        <p14:creationId xmlns:p14="http://schemas.microsoft.com/office/powerpoint/2010/main" val="3431380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6B1A7-48FD-2D90-A209-EEF5B138ED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474844-7F88-B385-C070-6A22A3E51D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919EAF-7377-327D-2A9F-AE8A9735E80F}"/>
              </a:ext>
            </a:extLst>
          </p:cNvPr>
          <p:cNvSpPr>
            <a:spLocks noGrp="1"/>
          </p:cNvSpPr>
          <p:nvPr>
            <p:ph type="dt" sz="half" idx="10"/>
          </p:nvPr>
        </p:nvSpPr>
        <p:spPr/>
        <p:txBody>
          <a:bodyPr/>
          <a:lstStyle/>
          <a:p>
            <a:fld id="{85E0BC4F-778E-7E49-B0FC-663B8CFD6116}" type="datetimeFigureOut">
              <a:rPr lang="en-US" smtClean="0"/>
              <a:t>4/24/22</a:t>
            </a:fld>
            <a:endParaRPr lang="en-US"/>
          </a:p>
        </p:txBody>
      </p:sp>
      <p:sp>
        <p:nvSpPr>
          <p:cNvPr id="5" name="Footer Placeholder 4">
            <a:extLst>
              <a:ext uri="{FF2B5EF4-FFF2-40B4-BE49-F238E27FC236}">
                <a16:creationId xmlns:a16="http://schemas.microsoft.com/office/drawing/2014/main" id="{24C7115D-89EE-CDCF-2CE5-8881FCC2BA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DF2104-01B3-76BF-A12C-7B3588016CA0}"/>
              </a:ext>
            </a:extLst>
          </p:cNvPr>
          <p:cNvSpPr>
            <a:spLocks noGrp="1"/>
          </p:cNvSpPr>
          <p:nvPr>
            <p:ph type="sldNum" sz="quarter" idx="12"/>
          </p:nvPr>
        </p:nvSpPr>
        <p:spPr/>
        <p:txBody>
          <a:bodyPr/>
          <a:lstStyle/>
          <a:p>
            <a:fld id="{302FCEB4-B2D7-E447-8534-76A4A09307A6}" type="slidenum">
              <a:rPr lang="en-US" smtClean="0"/>
              <a:t>‹#›</a:t>
            </a:fld>
            <a:endParaRPr lang="en-US"/>
          </a:p>
        </p:txBody>
      </p:sp>
    </p:spTree>
    <p:extLst>
      <p:ext uri="{BB962C8B-B14F-4D97-AF65-F5344CB8AC3E}">
        <p14:creationId xmlns:p14="http://schemas.microsoft.com/office/powerpoint/2010/main" val="2080026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F784602-7612-AC61-F9E6-1CEE6691E95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B0DE843-1CCE-ED52-B2B5-BC55CFA373B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CA56B9-2FC7-DF93-FD7F-EC9DDF3CD4AE}"/>
              </a:ext>
            </a:extLst>
          </p:cNvPr>
          <p:cNvSpPr>
            <a:spLocks noGrp="1"/>
          </p:cNvSpPr>
          <p:nvPr>
            <p:ph type="dt" sz="half" idx="10"/>
          </p:nvPr>
        </p:nvSpPr>
        <p:spPr/>
        <p:txBody>
          <a:bodyPr/>
          <a:lstStyle/>
          <a:p>
            <a:fld id="{85E0BC4F-778E-7E49-B0FC-663B8CFD6116}" type="datetimeFigureOut">
              <a:rPr lang="en-US" smtClean="0"/>
              <a:t>4/24/22</a:t>
            </a:fld>
            <a:endParaRPr lang="en-US"/>
          </a:p>
        </p:txBody>
      </p:sp>
      <p:sp>
        <p:nvSpPr>
          <p:cNvPr id="5" name="Footer Placeholder 4">
            <a:extLst>
              <a:ext uri="{FF2B5EF4-FFF2-40B4-BE49-F238E27FC236}">
                <a16:creationId xmlns:a16="http://schemas.microsoft.com/office/drawing/2014/main" id="{B94AAFE2-06DF-B825-F537-25D79076A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9DBFFD-2954-82DC-441B-B8478252BCFC}"/>
              </a:ext>
            </a:extLst>
          </p:cNvPr>
          <p:cNvSpPr>
            <a:spLocks noGrp="1"/>
          </p:cNvSpPr>
          <p:nvPr>
            <p:ph type="sldNum" sz="quarter" idx="12"/>
          </p:nvPr>
        </p:nvSpPr>
        <p:spPr/>
        <p:txBody>
          <a:bodyPr/>
          <a:lstStyle/>
          <a:p>
            <a:fld id="{302FCEB4-B2D7-E447-8534-76A4A09307A6}" type="slidenum">
              <a:rPr lang="en-US" smtClean="0"/>
              <a:t>‹#›</a:t>
            </a:fld>
            <a:endParaRPr lang="en-US"/>
          </a:p>
        </p:txBody>
      </p:sp>
    </p:spTree>
    <p:extLst>
      <p:ext uri="{BB962C8B-B14F-4D97-AF65-F5344CB8AC3E}">
        <p14:creationId xmlns:p14="http://schemas.microsoft.com/office/powerpoint/2010/main" val="6261472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A66AC-4DA3-BF6F-25E2-BDFAF26ADB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2C5C58-CDBE-26FD-1850-71A673F2BD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0E016C-BE61-74A2-E997-245F8DCE0612}"/>
              </a:ext>
            </a:extLst>
          </p:cNvPr>
          <p:cNvSpPr>
            <a:spLocks noGrp="1"/>
          </p:cNvSpPr>
          <p:nvPr>
            <p:ph type="dt" sz="half" idx="10"/>
          </p:nvPr>
        </p:nvSpPr>
        <p:spPr/>
        <p:txBody>
          <a:bodyPr/>
          <a:lstStyle/>
          <a:p>
            <a:fld id="{85E0BC4F-778E-7E49-B0FC-663B8CFD6116}" type="datetimeFigureOut">
              <a:rPr lang="en-US" smtClean="0"/>
              <a:t>4/24/22</a:t>
            </a:fld>
            <a:endParaRPr lang="en-US"/>
          </a:p>
        </p:txBody>
      </p:sp>
      <p:sp>
        <p:nvSpPr>
          <p:cNvPr id="5" name="Footer Placeholder 4">
            <a:extLst>
              <a:ext uri="{FF2B5EF4-FFF2-40B4-BE49-F238E27FC236}">
                <a16:creationId xmlns:a16="http://schemas.microsoft.com/office/drawing/2014/main" id="{2265AAC7-E986-29C2-32FA-8ACE65CA94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21CBB6-6B73-64A8-FEA4-3DF765CE8979}"/>
              </a:ext>
            </a:extLst>
          </p:cNvPr>
          <p:cNvSpPr>
            <a:spLocks noGrp="1"/>
          </p:cNvSpPr>
          <p:nvPr>
            <p:ph type="sldNum" sz="quarter" idx="12"/>
          </p:nvPr>
        </p:nvSpPr>
        <p:spPr/>
        <p:txBody>
          <a:bodyPr/>
          <a:lstStyle/>
          <a:p>
            <a:fld id="{302FCEB4-B2D7-E447-8534-76A4A09307A6}" type="slidenum">
              <a:rPr lang="en-US" smtClean="0"/>
              <a:t>‹#›</a:t>
            </a:fld>
            <a:endParaRPr lang="en-US"/>
          </a:p>
        </p:txBody>
      </p:sp>
    </p:spTree>
    <p:extLst>
      <p:ext uri="{BB962C8B-B14F-4D97-AF65-F5344CB8AC3E}">
        <p14:creationId xmlns:p14="http://schemas.microsoft.com/office/powerpoint/2010/main" val="3857929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DAA4A-D043-F7EA-8558-48A50CA617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0F4F0F7-D1EA-391B-7598-92C56B74D6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342A87-0CC5-21FE-2888-2DA7429E1EB7}"/>
              </a:ext>
            </a:extLst>
          </p:cNvPr>
          <p:cNvSpPr>
            <a:spLocks noGrp="1"/>
          </p:cNvSpPr>
          <p:nvPr>
            <p:ph type="dt" sz="half" idx="10"/>
          </p:nvPr>
        </p:nvSpPr>
        <p:spPr/>
        <p:txBody>
          <a:bodyPr/>
          <a:lstStyle/>
          <a:p>
            <a:fld id="{85E0BC4F-778E-7E49-B0FC-663B8CFD6116}" type="datetimeFigureOut">
              <a:rPr lang="en-US" smtClean="0"/>
              <a:t>4/24/22</a:t>
            </a:fld>
            <a:endParaRPr lang="en-US"/>
          </a:p>
        </p:txBody>
      </p:sp>
      <p:sp>
        <p:nvSpPr>
          <p:cNvPr id="5" name="Footer Placeholder 4">
            <a:extLst>
              <a:ext uri="{FF2B5EF4-FFF2-40B4-BE49-F238E27FC236}">
                <a16:creationId xmlns:a16="http://schemas.microsoft.com/office/drawing/2014/main" id="{5CEFC54C-9103-C970-50DD-E56C7F295A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5B2213-B3CF-81B2-69AC-DC2DF353FDDB}"/>
              </a:ext>
            </a:extLst>
          </p:cNvPr>
          <p:cNvSpPr>
            <a:spLocks noGrp="1"/>
          </p:cNvSpPr>
          <p:nvPr>
            <p:ph type="sldNum" sz="quarter" idx="12"/>
          </p:nvPr>
        </p:nvSpPr>
        <p:spPr/>
        <p:txBody>
          <a:bodyPr/>
          <a:lstStyle/>
          <a:p>
            <a:fld id="{302FCEB4-B2D7-E447-8534-76A4A09307A6}" type="slidenum">
              <a:rPr lang="en-US" smtClean="0"/>
              <a:t>‹#›</a:t>
            </a:fld>
            <a:endParaRPr lang="en-US"/>
          </a:p>
        </p:txBody>
      </p:sp>
    </p:spTree>
    <p:extLst>
      <p:ext uri="{BB962C8B-B14F-4D97-AF65-F5344CB8AC3E}">
        <p14:creationId xmlns:p14="http://schemas.microsoft.com/office/powerpoint/2010/main" val="1782106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88BA8-047E-7C7C-0596-40A7CC1448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B74B05-C1A6-C90B-05BC-417D37C663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F89252D-1DE7-CB4E-44AA-573163FDB69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807AA7C-5477-1E5B-B40A-D1155EAA7ACD}"/>
              </a:ext>
            </a:extLst>
          </p:cNvPr>
          <p:cNvSpPr>
            <a:spLocks noGrp="1"/>
          </p:cNvSpPr>
          <p:nvPr>
            <p:ph type="dt" sz="half" idx="10"/>
          </p:nvPr>
        </p:nvSpPr>
        <p:spPr/>
        <p:txBody>
          <a:bodyPr/>
          <a:lstStyle/>
          <a:p>
            <a:fld id="{85E0BC4F-778E-7E49-B0FC-663B8CFD6116}" type="datetimeFigureOut">
              <a:rPr lang="en-US" smtClean="0"/>
              <a:t>4/24/22</a:t>
            </a:fld>
            <a:endParaRPr lang="en-US"/>
          </a:p>
        </p:txBody>
      </p:sp>
      <p:sp>
        <p:nvSpPr>
          <p:cNvPr id="6" name="Footer Placeholder 5">
            <a:extLst>
              <a:ext uri="{FF2B5EF4-FFF2-40B4-BE49-F238E27FC236}">
                <a16:creationId xmlns:a16="http://schemas.microsoft.com/office/drawing/2014/main" id="{E6C8F78B-6DCE-D18A-6F26-E617F1AAF5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32697-3F17-E5EB-550C-91AF0A68A29A}"/>
              </a:ext>
            </a:extLst>
          </p:cNvPr>
          <p:cNvSpPr>
            <a:spLocks noGrp="1"/>
          </p:cNvSpPr>
          <p:nvPr>
            <p:ph type="sldNum" sz="quarter" idx="12"/>
          </p:nvPr>
        </p:nvSpPr>
        <p:spPr/>
        <p:txBody>
          <a:bodyPr/>
          <a:lstStyle/>
          <a:p>
            <a:fld id="{302FCEB4-B2D7-E447-8534-76A4A09307A6}" type="slidenum">
              <a:rPr lang="en-US" smtClean="0"/>
              <a:t>‹#›</a:t>
            </a:fld>
            <a:endParaRPr lang="en-US"/>
          </a:p>
        </p:txBody>
      </p:sp>
    </p:spTree>
    <p:extLst>
      <p:ext uri="{BB962C8B-B14F-4D97-AF65-F5344CB8AC3E}">
        <p14:creationId xmlns:p14="http://schemas.microsoft.com/office/powerpoint/2010/main" val="4082738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64BC4-97F7-A9C6-CFDC-5C2C48D2D08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C022C10-5716-5926-3115-48449E13A7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DA259D-6DDD-08A7-DA3E-7398811E526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4DABBD-5966-7778-3490-612D23C011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7B647A-85E8-F5B3-2C34-B39ADDD4F96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4EE7C6-88E6-9F8C-5267-5EFD94C764EF}"/>
              </a:ext>
            </a:extLst>
          </p:cNvPr>
          <p:cNvSpPr>
            <a:spLocks noGrp="1"/>
          </p:cNvSpPr>
          <p:nvPr>
            <p:ph type="dt" sz="half" idx="10"/>
          </p:nvPr>
        </p:nvSpPr>
        <p:spPr/>
        <p:txBody>
          <a:bodyPr/>
          <a:lstStyle/>
          <a:p>
            <a:fld id="{85E0BC4F-778E-7E49-B0FC-663B8CFD6116}" type="datetimeFigureOut">
              <a:rPr lang="en-US" smtClean="0"/>
              <a:t>4/24/22</a:t>
            </a:fld>
            <a:endParaRPr lang="en-US"/>
          </a:p>
        </p:txBody>
      </p:sp>
      <p:sp>
        <p:nvSpPr>
          <p:cNvPr id="8" name="Footer Placeholder 7">
            <a:extLst>
              <a:ext uri="{FF2B5EF4-FFF2-40B4-BE49-F238E27FC236}">
                <a16:creationId xmlns:a16="http://schemas.microsoft.com/office/drawing/2014/main" id="{E2231B46-6267-9EE5-EEE2-8E4DD62154B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331F10-92A5-DC8F-5364-E7154BB78D26}"/>
              </a:ext>
            </a:extLst>
          </p:cNvPr>
          <p:cNvSpPr>
            <a:spLocks noGrp="1"/>
          </p:cNvSpPr>
          <p:nvPr>
            <p:ph type="sldNum" sz="quarter" idx="12"/>
          </p:nvPr>
        </p:nvSpPr>
        <p:spPr/>
        <p:txBody>
          <a:bodyPr/>
          <a:lstStyle/>
          <a:p>
            <a:fld id="{302FCEB4-B2D7-E447-8534-76A4A09307A6}" type="slidenum">
              <a:rPr lang="en-US" smtClean="0"/>
              <a:t>‹#›</a:t>
            </a:fld>
            <a:endParaRPr lang="en-US"/>
          </a:p>
        </p:txBody>
      </p:sp>
    </p:spTree>
    <p:extLst>
      <p:ext uri="{BB962C8B-B14F-4D97-AF65-F5344CB8AC3E}">
        <p14:creationId xmlns:p14="http://schemas.microsoft.com/office/powerpoint/2010/main" val="94252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9D4F-09BA-FAF7-BF01-4FECEC6CB9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103A232-EB49-2B7C-B8E5-89453DD381EE}"/>
              </a:ext>
            </a:extLst>
          </p:cNvPr>
          <p:cNvSpPr>
            <a:spLocks noGrp="1"/>
          </p:cNvSpPr>
          <p:nvPr>
            <p:ph type="dt" sz="half" idx="10"/>
          </p:nvPr>
        </p:nvSpPr>
        <p:spPr/>
        <p:txBody>
          <a:bodyPr/>
          <a:lstStyle/>
          <a:p>
            <a:fld id="{85E0BC4F-778E-7E49-B0FC-663B8CFD6116}" type="datetimeFigureOut">
              <a:rPr lang="en-US" smtClean="0"/>
              <a:t>4/24/22</a:t>
            </a:fld>
            <a:endParaRPr lang="en-US"/>
          </a:p>
        </p:txBody>
      </p:sp>
      <p:sp>
        <p:nvSpPr>
          <p:cNvPr id="4" name="Footer Placeholder 3">
            <a:extLst>
              <a:ext uri="{FF2B5EF4-FFF2-40B4-BE49-F238E27FC236}">
                <a16:creationId xmlns:a16="http://schemas.microsoft.com/office/drawing/2014/main" id="{A3B06527-D9B5-9E93-B034-C2F3D97DDE9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81163A-6B3B-5542-A52C-43CF4C82D13A}"/>
              </a:ext>
            </a:extLst>
          </p:cNvPr>
          <p:cNvSpPr>
            <a:spLocks noGrp="1"/>
          </p:cNvSpPr>
          <p:nvPr>
            <p:ph type="sldNum" sz="quarter" idx="12"/>
          </p:nvPr>
        </p:nvSpPr>
        <p:spPr/>
        <p:txBody>
          <a:bodyPr/>
          <a:lstStyle/>
          <a:p>
            <a:fld id="{302FCEB4-B2D7-E447-8534-76A4A09307A6}" type="slidenum">
              <a:rPr lang="en-US" smtClean="0"/>
              <a:t>‹#›</a:t>
            </a:fld>
            <a:endParaRPr lang="en-US"/>
          </a:p>
        </p:txBody>
      </p:sp>
    </p:spTree>
    <p:extLst>
      <p:ext uri="{BB962C8B-B14F-4D97-AF65-F5344CB8AC3E}">
        <p14:creationId xmlns:p14="http://schemas.microsoft.com/office/powerpoint/2010/main" val="901371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9FB47D-ECC6-F9CD-1923-46EE9B945DBB}"/>
              </a:ext>
            </a:extLst>
          </p:cNvPr>
          <p:cNvSpPr>
            <a:spLocks noGrp="1"/>
          </p:cNvSpPr>
          <p:nvPr>
            <p:ph type="dt" sz="half" idx="10"/>
          </p:nvPr>
        </p:nvSpPr>
        <p:spPr/>
        <p:txBody>
          <a:bodyPr/>
          <a:lstStyle/>
          <a:p>
            <a:fld id="{85E0BC4F-778E-7E49-B0FC-663B8CFD6116}" type="datetimeFigureOut">
              <a:rPr lang="en-US" smtClean="0"/>
              <a:t>4/24/22</a:t>
            </a:fld>
            <a:endParaRPr lang="en-US"/>
          </a:p>
        </p:txBody>
      </p:sp>
      <p:sp>
        <p:nvSpPr>
          <p:cNvPr id="3" name="Footer Placeholder 2">
            <a:extLst>
              <a:ext uri="{FF2B5EF4-FFF2-40B4-BE49-F238E27FC236}">
                <a16:creationId xmlns:a16="http://schemas.microsoft.com/office/drawing/2014/main" id="{BA723AC5-FACD-EDAE-E63E-7F28EC0E96F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94D09AC-4B5E-E8D9-C392-0BEF33D307D8}"/>
              </a:ext>
            </a:extLst>
          </p:cNvPr>
          <p:cNvSpPr>
            <a:spLocks noGrp="1"/>
          </p:cNvSpPr>
          <p:nvPr>
            <p:ph type="sldNum" sz="quarter" idx="12"/>
          </p:nvPr>
        </p:nvSpPr>
        <p:spPr/>
        <p:txBody>
          <a:bodyPr/>
          <a:lstStyle/>
          <a:p>
            <a:fld id="{302FCEB4-B2D7-E447-8534-76A4A09307A6}" type="slidenum">
              <a:rPr lang="en-US" smtClean="0"/>
              <a:t>‹#›</a:t>
            </a:fld>
            <a:endParaRPr lang="en-US"/>
          </a:p>
        </p:txBody>
      </p:sp>
    </p:spTree>
    <p:extLst>
      <p:ext uri="{BB962C8B-B14F-4D97-AF65-F5344CB8AC3E}">
        <p14:creationId xmlns:p14="http://schemas.microsoft.com/office/powerpoint/2010/main" val="2270527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E5BE8-918A-EE85-D563-C42C21956E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8E943B8-3373-D5DD-0C12-B8549FBF6D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CCB39A5-2043-D89A-B289-450D86BFEF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25F67A-D4FE-ACF5-2FE1-F30CD671D6FE}"/>
              </a:ext>
            </a:extLst>
          </p:cNvPr>
          <p:cNvSpPr>
            <a:spLocks noGrp="1"/>
          </p:cNvSpPr>
          <p:nvPr>
            <p:ph type="dt" sz="half" idx="10"/>
          </p:nvPr>
        </p:nvSpPr>
        <p:spPr/>
        <p:txBody>
          <a:bodyPr/>
          <a:lstStyle/>
          <a:p>
            <a:fld id="{85E0BC4F-778E-7E49-B0FC-663B8CFD6116}" type="datetimeFigureOut">
              <a:rPr lang="en-US" smtClean="0"/>
              <a:t>4/24/22</a:t>
            </a:fld>
            <a:endParaRPr lang="en-US"/>
          </a:p>
        </p:txBody>
      </p:sp>
      <p:sp>
        <p:nvSpPr>
          <p:cNvPr id="6" name="Footer Placeholder 5">
            <a:extLst>
              <a:ext uri="{FF2B5EF4-FFF2-40B4-BE49-F238E27FC236}">
                <a16:creationId xmlns:a16="http://schemas.microsoft.com/office/drawing/2014/main" id="{B4E5FB56-6DD6-1C4F-F3B0-05B632A5B1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85923A-03FE-7735-23F2-D2A99C602ECA}"/>
              </a:ext>
            </a:extLst>
          </p:cNvPr>
          <p:cNvSpPr>
            <a:spLocks noGrp="1"/>
          </p:cNvSpPr>
          <p:nvPr>
            <p:ph type="sldNum" sz="quarter" idx="12"/>
          </p:nvPr>
        </p:nvSpPr>
        <p:spPr/>
        <p:txBody>
          <a:bodyPr/>
          <a:lstStyle/>
          <a:p>
            <a:fld id="{302FCEB4-B2D7-E447-8534-76A4A09307A6}" type="slidenum">
              <a:rPr lang="en-US" smtClean="0"/>
              <a:t>‹#›</a:t>
            </a:fld>
            <a:endParaRPr lang="en-US"/>
          </a:p>
        </p:txBody>
      </p:sp>
    </p:spTree>
    <p:extLst>
      <p:ext uri="{BB962C8B-B14F-4D97-AF65-F5344CB8AC3E}">
        <p14:creationId xmlns:p14="http://schemas.microsoft.com/office/powerpoint/2010/main" val="2213726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5B863-BC82-CBC3-79CD-8CE2457324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4F1459A-AFD2-46B0-95E8-6A886D0A24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86AA458-15F7-327C-9145-6E272E3C09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94490F-7EEE-43BB-CDAD-6F5FB82C3834}"/>
              </a:ext>
            </a:extLst>
          </p:cNvPr>
          <p:cNvSpPr>
            <a:spLocks noGrp="1"/>
          </p:cNvSpPr>
          <p:nvPr>
            <p:ph type="dt" sz="half" idx="10"/>
          </p:nvPr>
        </p:nvSpPr>
        <p:spPr/>
        <p:txBody>
          <a:bodyPr/>
          <a:lstStyle/>
          <a:p>
            <a:fld id="{85E0BC4F-778E-7E49-B0FC-663B8CFD6116}" type="datetimeFigureOut">
              <a:rPr lang="en-US" smtClean="0"/>
              <a:t>4/24/22</a:t>
            </a:fld>
            <a:endParaRPr lang="en-US"/>
          </a:p>
        </p:txBody>
      </p:sp>
      <p:sp>
        <p:nvSpPr>
          <p:cNvPr id="6" name="Footer Placeholder 5">
            <a:extLst>
              <a:ext uri="{FF2B5EF4-FFF2-40B4-BE49-F238E27FC236}">
                <a16:creationId xmlns:a16="http://schemas.microsoft.com/office/drawing/2014/main" id="{BB5380E3-33B6-AD77-BE54-3B06A11B71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CDAD35-5CE2-1026-4A2A-2159F94539C2}"/>
              </a:ext>
            </a:extLst>
          </p:cNvPr>
          <p:cNvSpPr>
            <a:spLocks noGrp="1"/>
          </p:cNvSpPr>
          <p:nvPr>
            <p:ph type="sldNum" sz="quarter" idx="12"/>
          </p:nvPr>
        </p:nvSpPr>
        <p:spPr/>
        <p:txBody>
          <a:bodyPr/>
          <a:lstStyle/>
          <a:p>
            <a:fld id="{302FCEB4-B2D7-E447-8534-76A4A09307A6}" type="slidenum">
              <a:rPr lang="en-US" smtClean="0"/>
              <a:t>‹#›</a:t>
            </a:fld>
            <a:endParaRPr lang="en-US"/>
          </a:p>
        </p:txBody>
      </p:sp>
    </p:spTree>
    <p:extLst>
      <p:ext uri="{BB962C8B-B14F-4D97-AF65-F5344CB8AC3E}">
        <p14:creationId xmlns:p14="http://schemas.microsoft.com/office/powerpoint/2010/main" val="4003919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27AC08-481F-AFB4-D332-BFB961DA64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71A370D-D2F5-67B2-F842-B94D381904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7A70D3-2A8D-2051-476D-21932D6FBA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E0BC4F-778E-7E49-B0FC-663B8CFD6116}" type="datetimeFigureOut">
              <a:rPr lang="en-US" smtClean="0"/>
              <a:t>4/24/22</a:t>
            </a:fld>
            <a:endParaRPr lang="en-US"/>
          </a:p>
        </p:txBody>
      </p:sp>
      <p:sp>
        <p:nvSpPr>
          <p:cNvPr id="5" name="Footer Placeholder 4">
            <a:extLst>
              <a:ext uri="{FF2B5EF4-FFF2-40B4-BE49-F238E27FC236}">
                <a16:creationId xmlns:a16="http://schemas.microsoft.com/office/drawing/2014/main" id="{B01F345A-5984-FEA9-9814-B1F1CFBE36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70800F-E5FC-3BB6-C24F-4714FE625E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2FCEB4-B2D7-E447-8534-76A4A09307A6}" type="slidenum">
              <a:rPr lang="en-US" smtClean="0"/>
              <a:t>‹#›</a:t>
            </a:fld>
            <a:endParaRPr lang="en-US"/>
          </a:p>
        </p:txBody>
      </p:sp>
    </p:spTree>
    <p:extLst>
      <p:ext uri="{BB962C8B-B14F-4D97-AF65-F5344CB8AC3E}">
        <p14:creationId xmlns:p14="http://schemas.microsoft.com/office/powerpoint/2010/main" val="1625314816"/>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510AD6B-45D7-1078-FAD0-0DDEBE1E561E}"/>
              </a:ext>
            </a:extLst>
          </p:cNvPr>
          <p:cNvPicPr>
            <a:picLocks noChangeAspect="1"/>
          </p:cNvPicPr>
          <p:nvPr/>
        </p:nvPicPr>
        <p:blipFill rotWithShape="1">
          <a:blip r:embed="rId2"/>
          <a:srcRect/>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BBA11B-03F4-F629-A1AB-BC3B6138DFB6}"/>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dirty="0">
                <a:solidFill>
                  <a:srgbClr val="FFFFFF"/>
                </a:solidFill>
                <a:latin typeface="Times New Roman" panose="02020603050405020304" pitchFamily="18" charset="0"/>
                <a:cs typeface="Times New Roman" panose="02020603050405020304" pitchFamily="18" charset="0"/>
              </a:rPr>
              <a:t>CO</a:t>
            </a:r>
            <a:r>
              <a:rPr lang="en-US" sz="5200" baseline="-25000" dirty="0">
                <a:solidFill>
                  <a:srgbClr val="FFFFFF"/>
                </a:solidFill>
                <a:latin typeface="Times New Roman" panose="02020603050405020304" pitchFamily="18" charset="0"/>
                <a:cs typeface="Times New Roman" panose="02020603050405020304" pitchFamily="18" charset="0"/>
              </a:rPr>
              <a:t>2</a:t>
            </a:r>
            <a:r>
              <a:rPr lang="en-US" sz="5200" dirty="0">
                <a:solidFill>
                  <a:srgbClr val="FFFFFF"/>
                </a:solidFill>
                <a:latin typeface="Times New Roman" panose="02020603050405020304" pitchFamily="18" charset="0"/>
                <a:cs typeface="Times New Roman" panose="02020603050405020304" pitchFamily="18" charset="0"/>
              </a:rPr>
              <a:t> emissions forecasting</a:t>
            </a:r>
          </a:p>
        </p:txBody>
      </p:sp>
      <p:sp>
        <p:nvSpPr>
          <p:cNvPr id="3" name="Subtitle 2">
            <a:extLst>
              <a:ext uri="{FF2B5EF4-FFF2-40B4-BE49-F238E27FC236}">
                <a16:creationId xmlns:a16="http://schemas.microsoft.com/office/drawing/2014/main" id="{F6B30D54-CAC2-9874-5C45-3306E319A1CD}"/>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dirty="0">
                <a:solidFill>
                  <a:srgbClr val="FFFFFF"/>
                </a:solidFill>
                <a:latin typeface="Times New Roman" panose="02020603050405020304" pitchFamily="18" charset="0"/>
                <a:cs typeface="Times New Roman" panose="02020603050405020304" pitchFamily="18" charset="0"/>
              </a:rPr>
              <a:t>By</a:t>
            </a:r>
          </a:p>
          <a:p>
            <a:r>
              <a:rPr lang="en-US" dirty="0">
                <a:solidFill>
                  <a:srgbClr val="FFFFFF"/>
                </a:solidFill>
                <a:latin typeface="Times New Roman" panose="02020603050405020304" pitchFamily="18" charset="0"/>
                <a:cs typeface="Times New Roman" panose="02020603050405020304" pitchFamily="18" charset="0"/>
              </a:rPr>
              <a:t>Kiranmayi Vedantham</a:t>
            </a:r>
          </a:p>
        </p:txBody>
      </p:sp>
    </p:spTree>
    <p:extLst>
      <p:ext uri="{BB962C8B-B14F-4D97-AF65-F5344CB8AC3E}">
        <p14:creationId xmlns:p14="http://schemas.microsoft.com/office/powerpoint/2010/main" val="3037859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C547B-A36B-31F9-A780-F3156BCF5A33}"/>
              </a:ext>
            </a:extLst>
          </p:cNvPr>
          <p:cNvSpPr>
            <a:spLocks noGrp="1"/>
          </p:cNvSpPr>
          <p:nvPr>
            <p:ph type="title"/>
          </p:nvPr>
        </p:nvSpPr>
        <p:spPr>
          <a:xfrm>
            <a:off x="997675" y="112751"/>
            <a:ext cx="10515600" cy="1325563"/>
          </a:xfrm>
        </p:spPr>
        <p:txBody>
          <a:bodyPr/>
          <a:lstStyle/>
          <a:p>
            <a:r>
              <a:rPr lang="en-US" dirty="0"/>
              <a:t>Results</a:t>
            </a:r>
          </a:p>
        </p:txBody>
      </p:sp>
      <p:graphicFrame>
        <p:nvGraphicFramePr>
          <p:cNvPr id="4" name="Table 4">
            <a:extLst>
              <a:ext uri="{FF2B5EF4-FFF2-40B4-BE49-F238E27FC236}">
                <a16:creationId xmlns:a16="http://schemas.microsoft.com/office/drawing/2014/main" id="{92D9A957-912B-5D4F-E07D-468B47DE47C7}"/>
              </a:ext>
            </a:extLst>
          </p:cNvPr>
          <p:cNvGraphicFramePr>
            <a:graphicFrameLocks noGrp="1"/>
          </p:cNvGraphicFramePr>
          <p:nvPr>
            <p:extLst>
              <p:ext uri="{D42A27DB-BD31-4B8C-83A1-F6EECF244321}">
                <p14:modId xmlns:p14="http://schemas.microsoft.com/office/powerpoint/2010/main" val="1188402929"/>
              </p:ext>
            </p:extLst>
          </p:nvPr>
        </p:nvGraphicFramePr>
        <p:xfrm>
          <a:off x="115747" y="2571615"/>
          <a:ext cx="6139728" cy="1325563"/>
        </p:xfrm>
        <a:graphic>
          <a:graphicData uri="http://schemas.openxmlformats.org/drawingml/2006/table">
            <a:tbl>
              <a:tblPr firstRow="1" bandRow="1">
                <a:tableStyleId>{5C22544A-7EE6-4342-B048-85BDC9FD1C3A}</a:tableStyleId>
              </a:tblPr>
              <a:tblGrid>
                <a:gridCol w="711204">
                  <a:extLst>
                    <a:ext uri="{9D8B030D-6E8A-4147-A177-3AD203B41FA5}">
                      <a16:colId xmlns:a16="http://schemas.microsoft.com/office/drawing/2014/main" val="2332125605"/>
                    </a:ext>
                  </a:extLst>
                </a:gridCol>
                <a:gridCol w="925974">
                  <a:extLst>
                    <a:ext uri="{9D8B030D-6E8A-4147-A177-3AD203B41FA5}">
                      <a16:colId xmlns:a16="http://schemas.microsoft.com/office/drawing/2014/main" val="3293631212"/>
                    </a:ext>
                  </a:extLst>
                </a:gridCol>
                <a:gridCol w="914400">
                  <a:extLst>
                    <a:ext uri="{9D8B030D-6E8A-4147-A177-3AD203B41FA5}">
                      <a16:colId xmlns:a16="http://schemas.microsoft.com/office/drawing/2014/main" val="4133259345"/>
                    </a:ext>
                  </a:extLst>
                </a:gridCol>
                <a:gridCol w="1122745">
                  <a:extLst>
                    <a:ext uri="{9D8B030D-6E8A-4147-A177-3AD203B41FA5}">
                      <a16:colId xmlns:a16="http://schemas.microsoft.com/office/drawing/2014/main" val="2871681515"/>
                    </a:ext>
                  </a:extLst>
                </a:gridCol>
                <a:gridCol w="1076445">
                  <a:extLst>
                    <a:ext uri="{9D8B030D-6E8A-4147-A177-3AD203B41FA5}">
                      <a16:colId xmlns:a16="http://schemas.microsoft.com/office/drawing/2014/main" val="3722587350"/>
                    </a:ext>
                  </a:extLst>
                </a:gridCol>
                <a:gridCol w="1388960">
                  <a:extLst>
                    <a:ext uri="{9D8B030D-6E8A-4147-A177-3AD203B41FA5}">
                      <a16:colId xmlns:a16="http://schemas.microsoft.com/office/drawing/2014/main" val="3302988346"/>
                    </a:ext>
                  </a:extLst>
                </a:gridCol>
              </a:tblGrid>
              <a:tr h="615888">
                <a:tc>
                  <a:txBody>
                    <a:bodyPr/>
                    <a:lstStyle/>
                    <a:p>
                      <a:pPr algn="ctr"/>
                      <a:endParaRPr lang="en-US" dirty="0"/>
                    </a:p>
                  </a:txBody>
                  <a:tcPr/>
                </a:tc>
                <a:tc>
                  <a:txBody>
                    <a:bodyPr/>
                    <a:lstStyle/>
                    <a:p>
                      <a:pPr algn="ctr"/>
                      <a:r>
                        <a:rPr lang="en-US" dirty="0"/>
                        <a:t>AR</a:t>
                      </a:r>
                    </a:p>
                  </a:txBody>
                  <a:tcPr/>
                </a:tc>
                <a:tc>
                  <a:txBody>
                    <a:bodyPr/>
                    <a:lstStyle/>
                    <a:p>
                      <a:pPr algn="ctr"/>
                      <a:r>
                        <a:rPr lang="en-US" dirty="0"/>
                        <a:t>MA</a:t>
                      </a:r>
                    </a:p>
                  </a:txBody>
                  <a:tcPr/>
                </a:tc>
                <a:tc>
                  <a:txBody>
                    <a:bodyPr/>
                    <a:lstStyle/>
                    <a:p>
                      <a:pPr algn="ctr"/>
                      <a:r>
                        <a:rPr lang="en-US" dirty="0"/>
                        <a:t>ARMA</a:t>
                      </a:r>
                    </a:p>
                  </a:txBody>
                  <a:tcPr/>
                </a:tc>
                <a:tc>
                  <a:txBody>
                    <a:bodyPr/>
                    <a:lstStyle/>
                    <a:p>
                      <a:pPr algn="ctr"/>
                      <a:r>
                        <a:rPr lang="en-US" dirty="0"/>
                        <a:t>ARIMA</a:t>
                      </a:r>
                    </a:p>
                  </a:txBody>
                  <a:tcPr/>
                </a:tc>
                <a:tc>
                  <a:txBody>
                    <a:bodyPr/>
                    <a:lstStyle/>
                    <a:p>
                      <a:pPr algn="ctr"/>
                      <a:r>
                        <a:rPr lang="en-US" dirty="0"/>
                        <a:t>SARIMA</a:t>
                      </a:r>
                    </a:p>
                  </a:txBody>
                  <a:tcPr/>
                </a:tc>
                <a:extLst>
                  <a:ext uri="{0D108BD9-81ED-4DB2-BD59-A6C34878D82A}">
                    <a16:rowId xmlns:a16="http://schemas.microsoft.com/office/drawing/2014/main" val="1271367163"/>
                  </a:ext>
                </a:extLst>
              </a:tr>
              <a:tr h="709675">
                <a:tc>
                  <a:txBody>
                    <a:bodyPr/>
                    <a:lstStyle/>
                    <a:p>
                      <a:pPr algn="ctr"/>
                      <a:r>
                        <a:rPr lang="en-US" dirty="0">
                          <a:solidFill>
                            <a:schemeClr val="tx1"/>
                          </a:solidFill>
                        </a:rPr>
                        <a:t>AIC</a:t>
                      </a:r>
                    </a:p>
                  </a:txBody>
                  <a:tcPr/>
                </a:tc>
                <a:tc>
                  <a:txBody>
                    <a:bodyPr/>
                    <a:lstStyle/>
                    <a:p>
                      <a:r>
                        <a:rPr lang="en-US" dirty="0"/>
                        <a:t>-346.16</a:t>
                      </a:r>
                    </a:p>
                  </a:txBody>
                  <a:tcPr/>
                </a:tc>
                <a:tc>
                  <a:txBody>
                    <a:bodyPr/>
                    <a:lstStyle/>
                    <a:p>
                      <a:r>
                        <a:rPr lang="en-US" dirty="0"/>
                        <a:t>-157.23</a:t>
                      </a:r>
                    </a:p>
                  </a:txBody>
                  <a:tcPr/>
                </a:tc>
                <a:tc>
                  <a:txBody>
                    <a:bodyPr/>
                    <a:lstStyle/>
                    <a:p>
                      <a:r>
                        <a:rPr lang="en-US" dirty="0"/>
                        <a:t>-157.23</a:t>
                      </a:r>
                    </a:p>
                  </a:txBody>
                  <a:tcPr/>
                </a:tc>
                <a:tc>
                  <a:txBody>
                    <a:bodyPr/>
                    <a:lstStyle/>
                    <a:p>
                      <a:r>
                        <a:rPr lang="en-US" dirty="0"/>
                        <a:t>-370.59</a:t>
                      </a:r>
                    </a:p>
                  </a:txBody>
                  <a:tcPr/>
                </a:tc>
                <a:tc>
                  <a:txBody>
                    <a:bodyPr/>
                    <a:lstStyle/>
                    <a:p>
                      <a:r>
                        <a:rPr lang="en-US" dirty="0"/>
                        <a:t>-1048.1</a:t>
                      </a:r>
                    </a:p>
                  </a:txBody>
                  <a:tcPr/>
                </a:tc>
                <a:extLst>
                  <a:ext uri="{0D108BD9-81ED-4DB2-BD59-A6C34878D82A}">
                    <a16:rowId xmlns:a16="http://schemas.microsoft.com/office/drawing/2014/main" val="1182506523"/>
                  </a:ext>
                </a:extLst>
              </a:tr>
            </a:tbl>
          </a:graphicData>
        </a:graphic>
      </p:graphicFrame>
      <p:pic>
        <p:nvPicPr>
          <p:cNvPr id="5" name="Picture 4">
            <a:extLst>
              <a:ext uri="{FF2B5EF4-FFF2-40B4-BE49-F238E27FC236}">
                <a16:creationId xmlns:a16="http://schemas.microsoft.com/office/drawing/2014/main" id="{FE893EDE-FE6A-E75D-99C1-F27304ED0F14}"/>
              </a:ext>
            </a:extLst>
          </p:cNvPr>
          <p:cNvPicPr>
            <a:picLocks noChangeAspect="1"/>
          </p:cNvPicPr>
          <p:nvPr/>
        </p:nvPicPr>
        <p:blipFill>
          <a:blip r:embed="rId2"/>
          <a:stretch>
            <a:fillRect/>
          </a:stretch>
        </p:blipFill>
        <p:spPr>
          <a:xfrm>
            <a:off x="6470249" y="2267280"/>
            <a:ext cx="5254906" cy="4225595"/>
          </a:xfrm>
          <a:prstGeom prst="rect">
            <a:avLst/>
          </a:prstGeom>
        </p:spPr>
      </p:pic>
      <p:sp>
        <p:nvSpPr>
          <p:cNvPr id="7" name="TextBox 6">
            <a:extLst>
              <a:ext uri="{FF2B5EF4-FFF2-40B4-BE49-F238E27FC236}">
                <a16:creationId xmlns:a16="http://schemas.microsoft.com/office/drawing/2014/main" id="{FEC769CC-FF74-897E-CEA5-FB567E02E8D7}"/>
              </a:ext>
            </a:extLst>
          </p:cNvPr>
          <p:cNvSpPr txBox="1"/>
          <p:nvPr/>
        </p:nvSpPr>
        <p:spPr>
          <a:xfrm>
            <a:off x="997675" y="4909656"/>
            <a:ext cx="5023413" cy="646331"/>
          </a:xfrm>
          <a:prstGeom prst="rect">
            <a:avLst/>
          </a:prstGeom>
          <a:noFill/>
        </p:spPr>
        <p:txBody>
          <a:bodyPr wrap="square" rtlCol="0">
            <a:spAutoFit/>
          </a:bodyPr>
          <a:lstStyle/>
          <a:p>
            <a:r>
              <a:rPr lang="en-US" dirty="0"/>
              <a:t>Selected Model:</a:t>
            </a:r>
          </a:p>
          <a:p>
            <a:r>
              <a:rPr lang="en-US" dirty="0"/>
              <a:t>-SARIMA model (1,1,1)x(1,0,1,12) </a:t>
            </a:r>
          </a:p>
        </p:txBody>
      </p:sp>
      <p:sp>
        <p:nvSpPr>
          <p:cNvPr id="8" name="TextBox 7">
            <a:extLst>
              <a:ext uri="{FF2B5EF4-FFF2-40B4-BE49-F238E27FC236}">
                <a16:creationId xmlns:a16="http://schemas.microsoft.com/office/drawing/2014/main" id="{6A9A8CCC-91EA-74FF-53A9-62AED92D64E7}"/>
              </a:ext>
            </a:extLst>
          </p:cNvPr>
          <p:cNvSpPr txBox="1"/>
          <p:nvPr/>
        </p:nvSpPr>
        <p:spPr>
          <a:xfrm>
            <a:off x="295275" y="1834544"/>
            <a:ext cx="4729223" cy="461665"/>
          </a:xfrm>
          <a:prstGeom prst="rect">
            <a:avLst/>
          </a:prstGeom>
          <a:noFill/>
        </p:spPr>
        <p:txBody>
          <a:bodyPr wrap="square" rtlCol="0">
            <a:spAutoFit/>
          </a:bodyPr>
          <a:lstStyle/>
          <a:p>
            <a:r>
              <a:rPr lang="en-US" sz="2400" dirty="0"/>
              <a:t>Model comparisons</a:t>
            </a:r>
          </a:p>
        </p:txBody>
      </p:sp>
      <p:sp>
        <p:nvSpPr>
          <p:cNvPr id="9" name="TextBox 8">
            <a:extLst>
              <a:ext uri="{FF2B5EF4-FFF2-40B4-BE49-F238E27FC236}">
                <a16:creationId xmlns:a16="http://schemas.microsoft.com/office/drawing/2014/main" id="{6A311E6D-0EA8-037E-6DC7-7156E8E42A71}"/>
              </a:ext>
            </a:extLst>
          </p:cNvPr>
          <p:cNvSpPr txBox="1"/>
          <p:nvPr/>
        </p:nvSpPr>
        <p:spPr>
          <a:xfrm>
            <a:off x="6733090" y="1760665"/>
            <a:ext cx="4729223" cy="461665"/>
          </a:xfrm>
          <a:prstGeom prst="rect">
            <a:avLst/>
          </a:prstGeom>
          <a:noFill/>
        </p:spPr>
        <p:txBody>
          <a:bodyPr wrap="square" rtlCol="0">
            <a:spAutoFit/>
          </a:bodyPr>
          <a:lstStyle/>
          <a:p>
            <a:r>
              <a:rPr lang="en-US" sz="2400" dirty="0"/>
              <a:t>SARIMA Model diagnostics</a:t>
            </a:r>
          </a:p>
        </p:txBody>
      </p:sp>
    </p:spTree>
    <p:extLst>
      <p:ext uri="{BB962C8B-B14F-4D97-AF65-F5344CB8AC3E}">
        <p14:creationId xmlns:p14="http://schemas.microsoft.com/office/powerpoint/2010/main" val="1655182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93171E3A-FB15-A77F-5EA9-83D7F71EAFAA}"/>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SARIMA model fit</a:t>
            </a:r>
          </a:p>
        </p:txBody>
      </p:sp>
      <p:pic>
        <p:nvPicPr>
          <p:cNvPr id="5" name="Picture 4">
            <a:extLst>
              <a:ext uri="{FF2B5EF4-FFF2-40B4-BE49-F238E27FC236}">
                <a16:creationId xmlns:a16="http://schemas.microsoft.com/office/drawing/2014/main" id="{F30C5558-B7A4-742C-07B9-48A15A9A11D1}"/>
              </a:ext>
            </a:extLst>
          </p:cNvPr>
          <p:cNvPicPr>
            <a:picLocks noChangeAspect="1"/>
          </p:cNvPicPr>
          <p:nvPr/>
        </p:nvPicPr>
        <p:blipFill>
          <a:blip r:embed="rId2"/>
          <a:stretch>
            <a:fillRect/>
          </a:stretch>
        </p:blipFill>
        <p:spPr>
          <a:xfrm>
            <a:off x="1752428" y="1966293"/>
            <a:ext cx="8687142" cy="4452160"/>
          </a:xfrm>
          <a:prstGeom prst="rect">
            <a:avLst/>
          </a:prstGeom>
        </p:spPr>
      </p:pic>
    </p:spTree>
    <p:extLst>
      <p:ext uri="{BB962C8B-B14F-4D97-AF65-F5344CB8AC3E}">
        <p14:creationId xmlns:p14="http://schemas.microsoft.com/office/powerpoint/2010/main" val="31115932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BA70D5D9-7D99-3C3A-6026-4A92BB0DD44C}"/>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3700" kern="1200">
                <a:solidFill>
                  <a:srgbClr val="FFFFFF"/>
                </a:solidFill>
                <a:latin typeface="+mj-lt"/>
                <a:ea typeface="+mj-ea"/>
                <a:cs typeface="+mj-cs"/>
              </a:rPr>
              <a:t>SARIMA model Forecast for 24 months</a:t>
            </a:r>
          </a:p>
        </p:txBody>
      </p:sp>
      <p:pic>
        <p:nvPicPr>
          <p:cNvPr id="5" name="Picture 4" descr="Chart, line chart&#10;&#10;Description automatically generated">
            <a:extLst>
              <a:ext uri="{FF2B5EF4-FFF2-40B4-BE49-F238E27FC236}">
                <a16:creationId xmlns:a16="http://schemas.microsoft.com/office/drawing/2014/main" id="{CD73637B-F38E-6DFD-A9CA-9273835B9173}"/>
              </a:ext>
            </a:extLst>
          </p:cNvPr>
          <p:cNvPicPr>
            <a:picLocks noChangeAspect="1"/>
          </p:cNvPicPr>
          <p:nvPr/>
        </p:nvPicPr>
        <p:blipFill>
          <a:blip r:embed="rId2"/>
          <a:stretch>
            <a:fillRect/>
          </a:stretch>
        </p:blipFill>
        <p:spPr>
          <a:xfrm>
            <a:off x="1794396" y="1966293"/>
            <a:ext cx="8603206" cy="4452160"/>
          </a:xfrm>
          <a:prstGeom prst="rect">
            <a:avLst/>
          </a:prstGeom>
        </p:spPr>
      </p:pic>
    </p:spTree>
    <p:extLst>
      <p:ext uri="{BB962C8B-B14F-4D97-AF65-F5344CB8AC3E}">
        <p14:creationId xmlns:p14="http://schemas.microsoft.com/office/powerpoint/2010/main" val="250517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5E73AD2-1459-5803-2C41-C13284E77804}"/>
              </a:ext>
            </a:extLst>
          </p:cNvPr>
          <p:cNvSpPr txBox="1"/>
          <p:nvPr/>
        </p:nvSpPr>
        <p:spPr>
          <a:xfrm>
            <a:off x="1653363" y="365760"/>
            <a:ext cx="9367203" cy="118872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kern="1200">
                <a:solidFill>
                  <a:schemeClr val="tx1"/>
                </a:solidFill>
                <a:latin typeface="+mj-lt"/>
                <a:ea typeface="+mj-ea"/>
                <a:cs typeface="+mj-cs"/>
              </a:rPr>
              <a:t>Conclusions</a:t>
            </a:r>
            <a:endParaRPr lang="en-US" sz="4400" kern="1200">
              <a:solidFill>
                <a:schemeClr val="tx1"/>
              </a:solidFill>
              <a:latin typeface="+mj-lt"/>
              <a:ea typeface="+mj-ea"/>
              <a:cs typeface="+mj-cs"/>
            </a:endParaRPr>
          </a:p>
          <a:p>
            <a:pPr>
              <a:lnSpc>
                <a:spcPct val="90000"/>
              </a:lnSpc>
              <a:spcBef>
                <a:spcPct val="0"/>
              </a:spcBef>
              <a:spcAft>
                <a:spcPts val="600"/>
              </a:spcAft>
            </a:pPr>
            <a:endParaRPr lang="en-US" sz="4400" kern="1200">
              <a:solidFill>
                <a:schemeClr val="tx1"/>
              </a:solidFill>
              <a:latin typeface="+mj-lt"/>
              <a:ea typeface="+mj-ea"/>
              <a:cs typeface="+mj-cs"/>
            </a:endParaRPr>
          </a:p>
        </p:txBody>
      </p:sp>
      <p:sp>
        <p:nvSpPr>
          <p:cNvPr id="13" name="Freeform: Shape 12">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TextBox 6">
            <a:extLst>
              <a:ext uri="{FF2B5EF4-FFF2-40B4-BE49-F238E27FC236}">
                <a16:creationId xmlns:a16="http://schemas.microsoft.com/office/drawing/2014/main" id="{EDC72A74-158B-0900-8F5F-B4A52BC386AC}"/>
              </a:ext>
            </a:extLst>
          </p:cNvPr>
          <p:cNvSpPr txBox="1"/>
          <p:nvPr/>
        </p:nvSpPr>
        <p:spPr>
          <a:xfrm>
            <a:off x="1412398" y="2076260"/>
            <a:ext cx="9367204" cy="4041648"/>
          </a:xfrm>
          <a:prstGeom prst="rect">
            <a:avLst/>
          </a:prstGeom>
        </p:spPr>
        <p:txBody>
          <a:bodyPr vert="horz" lIns="91440" tIns="45720" rIns="91440" bIns="45720" rtlCol="0" anchor="t">
            <a:normAutofit fontScale="92500" lnSpcReduction="10000"/>
          </a:bodyPr>
          <a:lstStyle/>
          <a:p>
            <a:pPr marL="742950" lvl="1" indent="-228600">
              <a:lnSpc>
                <a:spcPct val="90000"/>
              </a:lnSpc>
              <a:spcAft>
                <a:spcPts val="600"/>
              </a:spcAft>
              <a:buFont typeface="Arial" panose="020B0604020202020204" pitchFamily="34" charset="0"/>
              <a:buChar char="•"/>
            </a:pPr>
            <a:r>
              <a:rPr lang="en-US" sz="1600" dirty="0"/>
              <a:t>Problem: To understand how the CO2 emissions due to natural gas consumption would behave in the future.</a:t>
            </a:r>
          </a:p>
          <a:p>
            <a:pPr lvl="1" indent="-228600">
              <a:lnSpc>
                <a:spcPct val="90000"/>
              </a:lnSpc>
              <a:spcAft>
                <a:spcPts val="600"/>
              </a:spcAft>
              <a:buFont typeface="Arial" panose="020B0604020202020204" pitchFamily="34" charset="0"/>
              <a:buChar char="•"/>
            </a:pPr>
            <a:endParaRPr lang="en-US" sz="1600" dirty="0"/>
          </a:p>
          <a:p>
            <a:pPr marL="742950" lvl="1" indent="-228600">
              <a:lnSpc>
                <a:spcPct val="90000"/>
              </a:lnSpc>
              <a:spcAft>
                <a:spcPts val="600"/>
              </a:spcAft>
              <a:buFont typeface="Arial" panose="020B0604020202020204" pitchFamily="34" charset="0"/>
              <a:buChar char="•"/>
            </a:pPr>
            <a:r>
              <a:rPr lang="en-US" sz="1600" dirty="0"/>
              <a:t>Solution summary:</a:t>
            </a:r>
          </a:p>
          <a:p>
            <a:pPr lvl="2" indent="-228600">
              <a:lnSpc>
                <a:spcPct val="90000"/>
              </a:lnSpc>
              <a:spcAft>
                <a:spcPts val="600"/>
              </a:spcAft>
              <a:buFont typeface="Arial" panose="020B0604020202020204" pitchFamily="34" charset="0"/>
              <a:buChar char="•"/>
            </a:pPr>
            <a:r>
              <a:rPr lang="en-US" sz="1600" dirty="0"/>
              <a:t>a. CO2 emissions due to natural gas consumptions in the last 40 years, display trends and seasonal patterns.</a:t>
            </a:r>
          </a:p>
          <a:p>
            <a:pPr lvl="2" indent="-228600">
              <a:lnSpc>
                <a:spcPct val="90000"/>
              </a:lnSpc>
              <a:spcAft>
                <a:spcPts val="600"/>
              </a:spcAft>
              <a:buFont typeface="Arial" panose="020B0604020202020204" pitchFamily="34" charset="0"/>
              <a:buChar char="•"/>
            </a:pPr>
            <a:endParaRPr lang="en-US" sz="1600" dirty="0"/>
          </a:p>
          <a:p>
            <a:pPr lvl="2" indent="-228600">
              <a:lnSpc>
                <a:spcPct val="90000"/>
              </a:lnSpc>
              <a:spcAft>
                <a:spcPts val="600"/>
              </a:spcAft>
              <a:buFont typeface="Arial" panose="020B0604020202020204" pitchFamily="34" charset="0"/>
              <a:buChar char="•"/>
            </a:pPr>
            <a:r>
              <a:rPr lang="en-US" sz="1600" dirty="0"/>
              <a:t>b. SARIMA model was able to capture both trend and seasonal variations. </a:t>
            </a:r>
          </a:p>
          <a:p>
            <a:pPr lvl="2" indent="-228600">
              <a:lnSpc>
                <a:spcPct val="90000"/>
              </a:lnSpc>
              <a:spcAft>
                <a:spcPts val="600"/>
              </a:spcAft>
              <a:buFont typeface="Arial" panose="020B0604020202020204" pitchFamily="34" charset="0"/>
              <a:buChar char="•"/>
            </a:pPr>
            <a:endParaRPr lang="en-US" sz="1600" dirty="0"/>
          </a:p>
          <a:p>
            <a:pPr lvl="2" indent="-228600">
              <a:lnSpc>
                <a:spcPct val="90000"/>
              </a:lnSpc>
              <a:spcAft>
                <a:spcPts val="600"/>
              </a:spcAft>
              <a:buFont typeface="Arial" panose="020B0604020202020204" pitchFamily="34" charset="0"/>
              <a:buChar char="•"/>
            </a:pPr>
            <a:r>
              <a:rPr lang="en-US" sz="1600" dirty="0"/>
              <a:t>c. SARIMA model was tuned using grid search on the training data, best model: ARIMA(1,1,1)x(1,0,1,12), AIC: -1048</a:t>
            </a:r>
          </a:p>
          <a:p>
            <a:pPr lvl="2" indent="-228600">
              <a:lnSpc>
                <a:spcPct val="90000"/>
              </a:lnSpc>
              <a:spcAft>
                <a:spcPts val="600"/>
              </a:spcAft>
              <a:buFont typeface="Arial" panose="020B0604020202020204" pitchFamily="34" charset="0"/>
              <a:buChar char="•"/>
            </a:pPr>
            <a:endParaRPr lang="en-US" sz="1600" dirty="0"/>
          </a:p>
          <a:p>
            <a:pPr lvl="2" indent="-228600">
              <a:lnSpc>
                <a:spcPct val="90000"/>
              </a:lnSpc>
              <a:spcAft>
                <a:spcPts val="600"/>
              </a:spcAft>
              <a:buFont typeface="Arial" panose="020B0604020202020204" pitchFamily="34" charset="0"/>
              <a:buChar char="•"/>
            </a:pPr>
            <a:r>
              <a:rPr lang="en-US" sz="1600" dirty="0"/>
              <a:t>d. Performance of the model was evaluated by plotting the predicted values and comparing to that of the test data</a:t>
            </a:r>
          </a:p>
          <a:p>
            <a:pPr lvl="2" indent="-228600">
              <a:lnSpc>
                <a:spcPct val="90000"/>
              </a:lnSpc>
              <a:spcAft>
                <a:spcPts val="600"/>
              </a:spcAft>
              <a:buFont typeface="Arial" panose="020B0604020202020204" pitchFamily="34" charset="0"/>
              <a:buChar char="•"/>
            </a:pPr>
            <a:endParaRPr lang="en-US" sz="1600" dirty="0"/>
          </a:p>
          <a:p>
            <a:pPr lvl="2" indent="-228600">
              <a:lnSpc>
                <a:spcPct val="90000"/>
              </a:lnSpc>
              <a:spcAft>
                <a:spcPts val="600"/>
              </a:spcAft>
              <a:buFont typeface="Arial" panose="020B0604020202020204" pitchFamily="34" charset="0"/>
              <a:buChar char="•"/>
            </a:pPr>
            <a:r>
              <a:rPr lang="en-US" sz="1600" dirty="0"/>
              <a:t>f. Forecast for the next 48 months (2016-2020) indicates upward trends and seasonal variations</a:t>
            </a:r>
          </a:p>
          <a:p>
            <a:pPr indent="-228600">
              <a:lnSpc>
                <a:spcPct val="90000"/>
              </a:lnSpc>
              <a:spcAft>
                <a:spcPts val="600"/>
              </a:spcAft>
              <a:buFont typeface="Arial" panose="020B0604020202020204" pitchFamily="34" charset="0"/>
              <a:buChar char="•"/>
            </a:pPr>
            <a:endParaRPr lang="en-US" sz="1300" dirty="0"/>
          </a:p>
        </p:txBody>
      </p:sp>
    </p:spTree>
    <p:extLst>
      <p:ext uri="{BB962C8B-B14F-4D97-AF65-F5344CB8AC3E}">
        <p14:creationId xmlns:p14="http://schemas.microsoft.com/office/powerpoint/2010/main" val="3058854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61F874-6F8A-B10B-81DF-DCEFF0C322A5}"/>
              </a:ext>
            </a:extLst>
          </p:cNvPr>
          <p:cNvSpPr txBox="1"/>
          <p:nvPr/>
        </p:nvSpPr>
        <p:spPr>
          <a:xfrm>
            <a:off x="1653363" y="365760"/>
            <a:ext cx="9367203" cy="118872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kern="1200" dirty="0">
                <a:solidFill>
                  <a:schemeClr val="tx1"/>
                </a:solidFill>
                <a:latin typeface="+mj-lt"/>
                <a:ea typeface="+mj-ea"/>
                <a:cs typeface="+mj-cs"/>
              </a:rPr>
              <a:t>Recommendations for Implementation</a:t>
            </a:r>
            <a:endParaRPr lang="en-US" sz="4400" kern="1200" dirty="0">
              <a:solidFill>
                <a:schemeClr val="tx1"/>
              </a:solidFill>
              <a:latin typeface="+mj-lt"/>
              <a:ea typeface="+mj-ea"/>
              <a:cs typeface="+mj-cs"/>
            </a:endParaRPr>
          </a:p>
          <a:p>
            <a:pPr>
              <a:lnSpc>
                <a:spcPct val="90000"/>
              </a:lnSpc>
              <a:spcBef>
                <a:spcPct val="0"/>
              </a:spcBef>
              <a:spcAft>
                <a:spcPts val="600"/>
              </a:spcAft>
            </a:pPr>
            <a:endParaRPr lang="en-US" sz="4400" kern="1200" dirty="0">
              <a:solidFill>
                <a:schemeClr val="tx1"/>
              </a:solidFill>
              <a:latin typeface="+mj-lt"/>
              <a:ea typeface="+mj-ea"/>
              <a:cs typeface="+mj-cs"/>
            </a:endParaRPr>
          </a:p>
        </p:txBody>
      </p:sp>
      <p:sp>
        <p:nvSpPr>
          <p:cNvPr id="9" name="Freeform: Shape 8">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Box 2">
            <a:extLst>
              <a:ext uri="{FF2B5EF4-FFF2-40B4-BE49-F238E27FC236}">
                <a16:creationId xmlns:a16="http://schemas.microsoft.com/office/drawing/2014/main" id="{2608E597-C8C0-AE2B-44A1-0C675E548297}"/>
              </a:ext>
            </a:extLst>
          </p:cNvPr>
          <p:cNvSpPr txBox="1"/>
          <p:nvPr/>
        </p:nvSpPr>
        <p:spPr>
          <a:xfrm>
            <a:off x="1653363" y="2176272"/>
            <a:ext cx="9367204" cy="4041648"/>
          </a:xfrm>
          <a:prstGeom prst="rect">
            <a:avLst/>
          </a:prstGeom>
        </p:spPr>
        <p:txBody>
          <a:bodyPr vert="horz" lIns="91440" tIns="45720" rIns="91440" bIns="45720" rtlCol="0" anchor="t">
            <a:normAutofit/>
          </a:bodyPr>
          <a:lstStyle/>
          <a:p>
            <a:pPr marL="800100" lvl="1" indent="-228600">
              <a:lnSpc>
                <a:spcPct val="90000"/>
              </a:lnSpc>
              <a:spcAft>
                <a:spcPts val="600"/>
              </a:spcAft>
              <a:buFont typeface="Arial" panose="020B0604020202020204" pitchFamily="34" charset="0"/>
              <a:buChar char="•"/>
            </a:pPr>
            <a:r>
              <a:rPr lang="en-US" sz="1700"/>
              <a:t>CO</a:t>
            </a:r>
            <a:r>
              <a:rPr lang="en-US" sz="1700" baseline="-25000"/>
              <a:t>2</a:t>
            </a:r>
            <a:r>
              <a:rPr lang="en-US" sz="1700"/>
              <a:t> emissions may be influenced by numerous other features in addition to past values. Hence, a supplemental analysis done by identifying key drivers and improving model forecasts</a:t>
            </a:r>
          </a:p>
          <a:p>
            <a:pPr marL="800100" lvl="1" indent="-228600">
              <a:lnSpc>
                <a:spcPct val="90000"/>
              </a:lnSpc>
              <a:spcAft>
                <a:spcPts val="600"/>
              </a:spcAft>
              <a:buFont typeface="Arial" panose="020B0604020202020204" pitchFamily="34" charset="0"/>
              <a:buChar char="•"/>
            </a:pPr>
            <a:endParaRPr lang="en-US" sz="1700"/>
          </a:p>
          <a:p>
            <a:pPr marL="800100" lvl="1" indent="-228600">
              <a:lnSpc>
                <a:spcPct val="90000"/>
              </a:lnSpc>
              <a:spcAft>
                <a:spcPts val="600"/>
              </a:spcAft>
              <a:buFont typeface="Arial" panose="020B0604020202020204" pitchFamily="34" charset="0"/>
              <a:buChar char="•"/>
            </a:pPr>
            <a:r>
              <a:rPr lang="en-US" sz="1700"/>
              <a:t>Forecasts may be used to assess environmental/health costs and used as a lever to justify increased investments in renewable energy like solar, wind etc.</a:t>
            </a:r>
          </a:p>
          <a:p>
            <a:pPr marL="800100" lvl="1" indent="-228600">
              <a:lnSpc>
                <a:spcPct val="90000"/>
              </a:lnSpc>
              <a:spcAft>
                <a:spcPts val="600"/>
              </a:spcAft>
              <a:buFont typeface="Arial" panose="020B0604020202020204" pitchFamily="34" charset="0"/>
              <a:buChar char="•"/>
            </a:pPr>
            <a:endParaRPr lang="en-US" sz="1700"/>
          </a:p>
          <a:p>
            <a:pPr marL="800100" lvl="1" indent="-228600">
              <a:lnSpc>
                <a:spcPct val="90000"/>
              </a:lnSpc>
              <a:spcAft>
                <a:spcPts val="600"/>
              </a:spcAft>
              <a:buFont typeface="Arial" panose="020B0604020202020204" pitchFamily="34" charset="0"/>
              <a:buChar char="•"/>
            </a:pPr>
            <a:r>
              <a:rPr lang="en-US" sz="1700"/>
              <a:t>A key risk in implementation is regional/geographical variation in CO2 behavior. This study may need to be done across multiple geographies to justify investment in renewable sources</a:t>
            </a:r>
          </a:p>
          <a:p>
            <a:pPr marL="800100" lvl="1" indent="-228600">
              <a:lnSpc>
                <a:spcPct val="90000"/>
              </a:lnSpc>
              <a:spcAft>
                <a:spcPts val="600"/>
              </a:spcAft>
              <a:buFont typeface="Arial" panose="020B0604020202020204" pitchFamily="34" charset="0"/>
              <a:buChar char="•"/>
            </a:pPr>
            <a:endParaRPr lang="en-US" sz="1700"/>
          </a:p>
          <a:p>
            <a:pPr marL="800100" lvl="1" indent="-228600">
              <a:lnSpc>
                <a:spcPct val="90000"/>
              </a:lnSpc>
              <a:spcAft>
                <a:spcPts val="600"/>
              </a:spcAft>
              <a:buFont typeface="Arial" panose="020B0604020202020204" pitchFamily="34" charset="0"/>
              <a:buChar char="•"/>
            </a:pPr>
            <a:r>
              <a:rPr lang="en-US" sz="1700"/>
              <a:t>A cost/benefit analysis maybe done using the forecasts. What is the cost of reducing natural gas CO2 emissions? Would the benefit gained by shifting to other sources outweigh the short-term cost of shifting sources?</a:t>
            </a:r>
          </a:p>
          <a:p>
            <a:pPr indent="-228600">
              <a:lnSpc>
                <a:spcPct val="90000"/>
              </a:lnSpc>
              <a:spcAft>
                <a:spcPts val="600"/>
              </a:spcAft>
              <a:buFont typeface="Arial" panose="020B0604020202020204" pitchFamily="34" charset="0"/>
              <a:buChar char="•"/>
            </a:pPr>
            <a:endParaRPr lang="en-US" sz="1700"/>
          </a:p>
        </p:txBody>
      </p:sp>
    </p:spTree>
    <p:extLst>
      <p:ext uri="{BB962C8B-B14F-4D97-AF65-F5344CB8AC3E}">
        <p14:creationId xmlns:p14="http://schemas.microsoft.com/office/powerpoint/2010/main" val="4031288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Flowchart: Document 27">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4504344-72D3-13FC-8E76-99D3D67A583F}"/>
              </a:ext>
            </a:extLst>
          </p:cNvPr>
          <p:cNvSpPr txBox="1"/>
          <p:nvPr/>
        </p:nvSpPr>
        <p:spPr>
          <a:xfrm>
            <a:off x="838200" y="171162"/>
            <a:ext cx="2840182" cy="23711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a:solidFill>
                  <a:srgbClr val="FFFFFF"/>
                </a:solidFill>
                <a:latin typeface="+mj-lt"/>
                <a:ea typeface="+mj-ea"/>
                <a:cs typeface="+mj-cs"/>
              </a:rPr>
              <a:t>Introduction</a:t>
            </a:r>
            <a:endParaRPr lang="en-US" sz="3200" kern="1200" dirty="0">
              <a:solidFill>
                <a:srgbClr val="FFFFFF"/>
              </a:solidFill>
              <a:latin typeface="+mj-lt"/>
              <a:ea typeface="+mj-ea"/>
              <a:cs typeface="+mj-cs"/>
            </a:endParaRPr>
          </a:p>
        </p:txBody>
      </p:sp>
      <p:sp>
        <p:nvSpPr>
          <p:cNvPr id="4" name="TextBox 3">
            <a:extLst>
              <a:ext uri="{FF2B5EF4-FFF2-40B4-BE49-F238E27FC236}">
                <a16:creationId xmlns:a16="http://schemas.microsoft.com/office/drawing/2014/main" id="{CC550771-A0F8-D552-C882-2DD8445810EB}"/>
              </a:ext>
            </a:extLst>
          </p:cNvPr>
          <p:cNvSpPr txBox="1"/>
          <p:nvPr/>
        </p:nvSpPr>
        <p:spPr>
          <a:xfrm>
            <a:off x="4206875" y="639763"/>
            <a:ext cx="7346950" cy="3752850"/>
          </a:xfrm>
          <a:prstGeom prst="rect">
            <a:avLst/>
          </a:prstGeom>
          <a:noFill/>
        </p:spPr>
        <p:txBody>
          <a:bodyPr wrap="square" rtlCol="0" anchor="t">
            <a:normAutofit/>
          </a:bodyPr>
          <a:lstStyle/>
          <a:p>
            <a:pPr>
              <a:lnSpc>
                <a:spcPct val="90000"/>
              </a:lnSpc>
              <a:spcAft>
                <a:spcPts val="600"/>
              </a:spcAft>
            </a:pPr>
            <a:r>
              <a:rPr lang="en-US" sz="2000" dirty="0"/>
              <a:t>Why is this problem important to solve?</a:t>
            </a:r>
          </a:p>
          <a:p>
            <a:pPr>
              <a:lnSpc>
                <a:spcPct val="90000"/>
              </a:lnSpc>
              <a:spcAft>
                <a:spcPts val="600"/>
              </a:spcAft>
            </a:pPr>
            <a:endParaRPr lang="en-US" sz="2000" dirty="0"/>
          </a:p>
          <a:p>
            <a:pPr marL="342900" indent="-342900">
              <a:lnSpc>
                <a:spcPct val="90000"/>
              </a:lnSpc>
              <a:spcAft>
                <a:spcPts val="600"/>
              </a:spcAft>
              <a:buAutoNum type="arabicPeriod"/>
            </a:pPr>
            <a:r>
              <a:rPr lang="en-US" sz="2000" dirty="0"/>
              <a:t>Global warming is a major crisis in the world and emission of greenhouse gases is the primary factor responsible for it. </a:t>
            </a:r>
          </a:p>
          <a:p>
            <a:pPr marL="342900" indent="-342900">
              <a:lnSpc>
                <a:spcPct val="90000"/>
              </a:lnSpc>
              <a:spcAft>
                <a:spcPts val="600"/>
              </a:spcAft>
              <a:buAutoNum type="arabicPeriod"/>
            </a:pPr>
            <a:r>
              <a:rPr lang="en-US" sz="2000" dirty="0"/>
              <a:t>CO2 is one of the biggest contributors to this greenhouse effect.</a:t>
            </a:r>
          </a:p>
          <a:p>
            <a:pPr marL="342900" indent="-342900">
              <a:lnSpc>
                <a:spcPct val="90000"/>
              </a:lnSpc>
              <a:spcAft>
                <a:spcPts val="600"/>
              </a:spcAft>
              <a:buAutoNum type="arabicPeriod"/>
            </a:pPr>
            <a:r>
              <a:rPr lang="en-US" sz="2000" dirty="0"/>
              <a:t>Forecasting CO2 emissions by various energy sources can make an impact on decision-making in terms of choosing better methods of electricity production and thereby reduce emission.</a:t>
            </a:r>
          </a:p>
          <a:p>
            <a:pPr marL="342900" indent="-342900">
              <a:lnSpc>
                <a:spcPct val="90000"/>
              </a:lnSpc>
              <a:spcAft>
                <a:spcPts val="600"/>
              </a:spcAft>
              <a:buAutoNum type="arabicPeriod"/>
            </a:pPr>
            <a:r>
              <a:rPr lang="en-US" sz="2000" dirty="0"/>
              <a:t>Hence, solving this problem would help fight global warming</a:t>
            </a:r>
          </a:p>
          <a:p>
            <a:pPr>
              <a:lnSpc>
                <a:spcPct val="90000"/>
              </a:lnSpc>
              <a:spcAft>
                <a:spcPts val="600"/>
              </a:spcAft>
            </a:pPr>
            <a:endParaRPr lang="en-US" sz="2000" dirty="0"/>
          </a:p>
        </p:txBody>
      </p:sp>
      <p:sp>
        <p:nvSpPr>
          <p:cNvPr id="5" name="TextBox 4">
            <a:extLst>
              <a:ext uri="{FF2B5EF4-FFF2-40B4-BE49-F238E27FC236}">
                <a16:creationId xmlns:a16="http://schemas.microsoft.com/office/drawing/2014/main" id="{308D7A18-86DB-274D-7BA0-94CA24B8B9FB}"/>
              </a:ext>
            </a:extLst>
          </p:cNvPr>
          <p:cNvSpPr txBox="1"/>
          <p:nvPr/>
        </p:nvSpPr>
        <p:spPr>
          <a:xfrm>
            <a:off x="4206875" y="4460875"/>
            <a:ext cx="7346950" cy="1757363"/>
          </a:xfrm>
          <a:prstGeom prst="rect">
            <a:avLst/>
          </a:prstGeom>
        </p:spPr>
        <p:txBody>
          <a:bodyPr vert="horz" wrap="square" lIns="91440" tIns="45720" rIns="91440" bIns="45720" rtlCol="0" anchor="t">
            <a:normAutofit/>
          </a:bodyPr>
          <a:lstStyle/>
          <a:p>
            <a:pPr>
              <a:lnSpc>
                <a:spcPct val="90000"/>
              </a:lnSpc>
              <a:spcBef>
                <a:spcPts val="1000"/>
              </a:spcBef>
            </a:pPr>
            <a:r>
              <a:rPr lang="en-US" sz="2200">
                <a:solidFill>
                  <a:srgbClr val="000000"/>
                </a:solidFill>
              </a:rPr>
              <a:t>What is the intended goal?</a:t>
            </a:r>
          </a:p>
          <a:p>
            <a:pPr>
              <a:lnSpc>
                <a:spcPct val="90000"/>
              </a:lnSpc>
              <a:spcBef>
                <a:spcPts val="1000"/>
              </a:spcBef>
            </a:pPr>
            <a:r>
              <a:rPr lang="en-US" sz="2200">
                <a:solidFill>
                  <a:srgbClr val="000000"/>
                </a:solidFill>
              </a:rPr>
              <a:t>The goal is to forecast the carbon emissions value for natural gas (NNEIEUS) fuel type for the next 12 months and propose certain measures that can be adopted as policies to reduce these emissions</a:t>
            </a:r>
          </a:p>
          <a:p>
            <a:pPr>
              <a:lnSpc>
                <a:spcPct val="90000"/>
              </a:lnSpc>
              <a:spcBef>
                <a:spcPts val="1000"/>
              </a:spcBef>
            </a:pPr>
            <a:endParaRPr lang="en-US" sz="2200">
              <a:solidFill>
                <a:srgbClr val="000000"/>
              </a:solidFill>
            </a:endParaRPr>
          </a:p>
        </p:txBody>
      </p:sp>
    </p:spTree>
    <p:extLst>
      <p:ext uri="{BB962C8B-B14F-4D97-AF65-F5344CB8AC3E}">
        <p14:creationId xmlns:p14="http://schemas.microsoft.com/office/powerpoint/2010/main" val="41203286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extBox 1">
            <a:extLst>
              <a:ext uri="{FF2B5EF4-FFF2-40B4-BE49-F238E27FC236}">
                <a16:creationId xmlns:a16="http://schemas.microsoft.com/office/drawing/2014/main" id="{B8F25C39-A04F-7284-E05C-CDECB857AAC0}"/>
              </a:ext>
            </a:extLst>
          </p:cNvPr>
          <p:cNvSpPr txBox="1"/>
          <p:nvPr/>
        </p:nvSpPr>
        <p:spPr>
          <a:xfrm>
            <a:off x="1653363" y="2176272"/>
            <a:ext cx="9367204" cy="4041648"/>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1700"/>
              <a:t>This dataset is the past monthly data of Carbon dioxide emissions from electricity generation from the US Energy Information Administration categorized by fuel type such as Coal, Natural gas etc.</a:t>
            </a:r>
          </a:p>
          <a:p>
            <a:pPr indent="-228600">
              <a:lnSpc>
                <a:spcPct val="90000"/>
              </a:lnSpc>
              <a:spcAft>
                <a:spcPts val="600"/>
              </a:spcAft>
              <a:buFont typeface="Arial" panose="020B0604020202020204" pitchFamily="34" charset="0"/>
              <a:buChar char="•"/>
            </a:pPr>
            <a:endParaRPr lang="en-US" sz="1700" b="1"/>
          </a:p>
          <a:p>
            <a:pPr indent="-228600">
              <a:lnSpc>
                <a:spcPct val="90000"/>
              </a:lnSpc>
              <a:spcAft>
                <a:spcPts val="600"/>
              </a:spcAft>
              <a:buFont typeface="Arial" panose="020B0604020202020204" pitchFamily="34" charset="0"/>
              <a:buChar char="•"/>
            </a:pPr>
            <a:r>
              <a:rPr lang="en-US" sz="1700" b="1"/>
              <a:t>MSN:-</a:t>
            </a:r>
            <a:r>
              <a:rPr lang="en-US" sz="1700"/>
              <a:t> Reference to Mnemonic Series Names (U.S. Energy Information Administration Nomenclature)</a:t>
            </a:r>
          </a:p>
          <a:p>
            <a:pPr indent="-228600">
              <a:lnSpc>
                <a:spcPct val="90000"/>
              </a:lnSpc>
              <a:spcAft>
                <a:spcPts val="600"/>
              </a:spcAft>
              <a:buFont typeface="Arial" panose="020B0604020202020204" pitchFamily="34" charset="0"/>
              <a:buChar char="•"/>
            </a:pPr>
            <a:endParaRPr lang="en-US" sz="1700" b="1"/>
          </a:p>
          <a:p>
            <a:pPr indent="-228600">
              <a:lnSpc>
                <a:spcPct val="90000"/>
              </a:lnSpc>
              <a:spcAft>
                <a:spcPts val="600"/>
              </a:spcAft>
              <a:buFont typeface="Arial" panose="020B0604020202020204" pitchFamily="34" charset="0"/>
              <a:buChar char="•"/>
            </a:pPr>
            <a:r>
              <a:rPr lang="en-US" sz="1700" b="1"/>
              <a:t>YYYYMM:-</a:t>
            </a:r>
            <a:r>
              <a:rPr lang="en-US" sz="1700"/>
              <a:t> The month of the year on which these emissions were observed (from 1973 to 2016)</a:t>
            </a:r>
          </a:p>
          <a:p>
            <a:pPr indent="-228600">
              <a:lnSpc>
                <a:spcPct val="90000"/>
              </a:lnSpc>
              <a:spcAft>
                <a:spcPts val="600"/>
              </a:spcAft>
              <a:buFont typeface="Arial" panose="020B0604020202020204" pitchFamily="34" charset="0"/>
              <a:buChar char="•"/>
            </a:pPr>
            <a:endParaRPr lang="en-US" sz="1700" b="1"/>
          </a:p>
          <a:p>
            <a:pPr indent="-228600">
              <a:lnSpc>
                <a:spcPct val="90000"/>
              </a:lnSpc>
              <a:spcAft>
                <a:spcPts val="600"/>
              </a:spcAft>
              <a:buFont typeface="Arial" panose="020B0604020202020204" pitchFamily="34" charset="0"/>
              <a:buChar char="•"/>
            </a:pPr>
            <a:r>
              <a:rPr lang="en-US" sz="1700" b="1"/>
              <a:t>Value:-</a:t>
            </a:r>
            <a:r>
              <a:rPr lang="en-US" sz="1700"/>
              <a:t> Amount of CO2 Emissions in Million Metric Tons of Carbon Dioxide</a:t>
            </a:r>
          </a:p>
          <a:p>
            <a:pPr indent="-228600">
              <a:lnSpc>
                <a:spcPct val="90000"/>
              </a:lnSpc>
              <a:spcAft>
                <a:spcPts val="600"/>
              </a:spcAft>
              <a:buFont typeface="Arial" panose="020B0604020202020204" pitchFamily="34" charset="0"/>
              <a:buChar char="•"/>
            </a:pPr>
            <a:endParaRPr lang="en-US" sz="1700"/>
          </a:p>
          <a:p>
            <a:pPr indent="-228600">
              <a:lnSpc>
                <a:spcPct val="90000"/>
              </a:lnSpc>
              <a:spcAft>
                <a:spcPts val="600"/>
              </a:spcAft>
              <a:buFont typeface="Arial" panose="020B0604020202020204" pitchFamily="34" charset="0"/>
              <a:buChar char="•"/>
            </a:pPr>
            <a:r>
              <a:rPr lang="en-US" sz="1700" b="1"/>
              <a:t>Description:-</a:t>
            </a:r>
            <a:r>
              <a:rPr lang="en-US" sz="1700"/>
              <a:t> Different category of electricity production through which carbon is emissioned:</a:t>
            </a:r>
          </a:p>
          <a:p>
            <a:pPr indent="-228600">
              <a:lnSpc>
                <a:spcPct val="90000"/>
              </a:lnSpc>
              <a:spcAft>
                <a:spcPts val="600"/>
              </a:spcAft>
              <a:buFont typeface="Arial" panose="020B0604020202020204" pitchFamily="34" charset="0"/>
              <a:buChar char="•"/>
            </a:pPr>
            <a:endParaRPr lang="en-US" sz="1700"/>
          </a:p>
        </p:txBody>
      </p:sp>
      <p:sp>
        <p:nvSpPr>
          <p:cNvPr id="3" name="TextBox 2">
            <a:extLst>
              <a:ext uri="{FF2B5EF4-FFF2-40B4-BE49-F238E27FC236}">
                <a16:creationId xmlns:a16="http://schemas.microsoft.com/office/drawing/2014/main" id="{CDCD68C7-1CC3-6D98-BA4C-AED75C8A46ED}"/>
              </a:ext>
            </a:extLst>
          </p:cNvPr>
          <p:cNvSpPr txBox="1"/>
          <p:nvPr/>
        </p:nvSpPr>
        <p:spPr>
          <a:xfrm>
            <a:off x="1088020" y="671332"/>
            <a:ext cx="9005104" cy="584775"/>
          </a:xfrm>
          <a:prstGeom prst="rect">
            <a:avLst/>
          </a:prstGeom>
          <a:noFill/>
        </p:spPr>
        <p:txBody>
          <a:bodyPr wrap="square" rtlCol="0">
            <a:spAutoFit/>
          </a:bodyPr>
          <a:lstStyle/>
          <a:p>
            <a:pPr>
              <a:spcAft>
                <a:spcPts val="600"/>
              </a:spcAft>
            </a:pPr>
            <a:r>
              <a:rPr lang="en-US" sz="3200" b="1" dirty="0"/>
              <a:t>Dataset Description:</a:t>
            </a:r>
          </a:p>
        </p:txBody>
      </p:sp>
    </p:spTree>
    <p:extLst>
      <p:ext uri="{BB962C8B-B14F-4D97-AF65-F5344CB8AC3E}">
        <p14:creationId xmlns:p14="http://schemas.microsoft.com/office/powerpoint/2010/main" val="4011309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0204A8-B2A4-04A0-B1DE-83967F14F6AC}"/>
              </a:ext>
            </a:extLst>
          </p:cNvPr>
          <p:cNvSpPr>
            <a:spLocks noGrp="1"/>
          </p:cNvSpPr>
          <p:nvPr>
            <p:ph type="title"/>
          </p:nvPr>
        </p:nvSpPr>
        <p:spPr>
          <a:xfrm>
            <a:off x="1653363" y="365760"/>
            <a:ext cx="9367203" cy="1188720"/>
          </a:xfrm>
        </p:spPr>
        <p:txBody>
          <a:bodyPr>
            <a:normAutofit/>
          </a:bodyPr>
          <a:lstStyle/>
          <a:p>
            <a:r>
              <a:rPr lang="en-US" sz="3700" b="1"/>
              <a:t>Data pre-processing steps</a:t>
            </a:r>
            <a:br>
              <a:rPr lang="en-US" sz="3700" b="1"/>
            </a:br>
            <a:endParaRPr lang="en-US" sz="3700"/>
          </a:p>
        </p:txBody>
      </p:sp>
      <p:sp>
        <p:nvSpPr>
          <p:cNvPr id="9" name="Freeform: Shape 8">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Content Placeholder 3">
            <a:extLst>
              <a:ext uri="{FF2B5EF4-FFF2-40B4-BE49-F238E27FC236}">
                <a16:creationId xmlns:a16="http://schemas.microsoft.com/office/drawing/2014/main" id="{B48D0561-0F1E-092B-C4BA-10794D5AF45C}"/>
              </a:ext>
            </a:extLst>
          </p:cNvPr>
          <p:cNvSpPr>
            <a:spLocks noGrp="1"/>
          </p:cNvSpPr>
          <p:nvPr>
            <p:ph idx="1"/>
          </p:nvPr>
        </p:nvSpPr>
        <p:spPr>
          <a:xfrm>
            <a:off x="1653363" y="2176272"/>
            <a:ext cx="9367204" cy="4041648"/>
          </a:xfrm>
        </p:spPr>
        <p:txBody>
          <a:bodyPr anchor="t">
            <a:normAutofit/>
          </a:bodyPr>
          <a:lstStyle/>
          <a:p>
            <a:pPr marL="514350" indent="-514350">
              <a:buAutoNum type="arabicPeriod"/>
            </a:pPr>
            <a:r>
              <a:rPr lang="en-US" sz="2400"/>
              <a:t>Conversion of "YYYYMM" column into standard datetime format &amp; making it as index</a:t>
            </a:r>
          </a:p>
          <a:p>
            <a:pPr marL="514350" indent="-514350">
              <a:buAutoNum type="arabicPeriod"/>
            </a:pPr>
            <a:r>
              <a:rPr lang="en-US" sz="2400"/>
              <a:t>The datatype of 'Value' column has changed from object to numeric.</a:t>
            </a:r>
          </a:p>
          <a:p>
            <a:pPr marL="514350" indent="-514350">
              <a:buFont typeface="+mj-lt"/>
              <a:buAutoNum type="arabicPeriod"/>
            </a:pPr>
            <a:r>
              <a:rPr lang="en-US" sz="2400"/>
              <a:t>Filters:</a:t>
            </a:r>
          </a:p>
          <a:p>
            <a:pPr marL="914400" lvl="1" indent="-457200">
              <a:buFont typeface="+mj-lt"/>
              <a:buAutoNum type="arabicPeriod"/>
            </a:pPr>
            <a:r>
              <a:rPr lang="en-US" dirty="0"/>
              <a:t>Filtering on </a:t>
            </a:r>
            <a:r>
              <a:rPr lang="en-US"/>
              <a:t>NaT</a:t>
            </a:r>
            <a:r>
              <a:rPr lang="en-US" dirty="0"/>
              <a:t> in datetime column : 5094 -&gt; 4707</a:t>
            </a:r>
          </a:p>
          <a:p>
            <a:pPr marL="914400" lvl="1" indent="-457200">
              <a:buFont typeface="+mj-lt"/>
              <a:buAutoNum type="arabicPeriod"/>
            </a:pPr>
            <a:r>
              <a:rPr lang="en-US" dirty="0"/>
              <a:t>Dropping missing values in the “Value” column: 4707 -&gt; 4323</a:t>
            </a:r>
          </a:p>
          <a:p>
            <a:pPr marL="514350" indent="-514350">
              <a:buAutoNum type="arabicPeriod"/>
            </a:pPr>
            <a:endParaRPr lang="en-US" sz="2400"/>
          </a:p>
          <a:p>
            <a:pPr marL="514350" indent="-514350">
              <a:buAutoNum type="arabicPeriod"/>
            </a:pPr>
            <a:endParaRPr lang="en-US" sz="2400"/>
          </a:p>
          <a:p>
            <a:endParaRPr lang="en-US" sz="2400"/>
          </a:p>
        </p:txBody>
      </p:sp>
    </p:spTree>
    <p:extLst>
      <p:ext uri="{BB962C8B-B14F-4D97-AF65-F5344CB8AC3E}">
        <p14:creationId xmlns:p14="http://schemas.microsoft.com/office/powerpoint/2010/main" val="1831066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AAAE94E3-A7DB-4868-B1E3-E49703488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BCEE6F7-DC1C-C38C-070C-4DB223EFC2DB}"/>
              </a:ext>
            </a:extLst>
          </p:cNvPr>
          <p:cNvSpPr txBox="1"/>
          <p:nvPr/>
        </p:nvSpPr>
        <p:spPr>
          <a:xfrm>
            <a:off x="589560" y="856180"/>
            <a:ext cx="5279408" cy="112806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a:latin typeface="+mj-lt"/>
                <a:ea typeface="+mj-ea"/>
                <a:cs typeface="+mj-cs"/>
              </a:rPr>
              <a:t>Exploratory data analysis</a:t>
            </a:r>
          </a:p>
        </p:txBody>
      </p:sp>
      <p:grpSp>
        <p:nvGrpSpPr>
          <p:cNvPr id="36" name="Group 35">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37" name="Rectangle 3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0" name="Rectangle 39">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65134F5-18CC-6E33-0AA7-9393A3484ACE}"/>
              </a:ext>
            </a:extLst>
          </p:cNvPr>
          <p:cNvSpPr txBox="1"/>
          <p:nvPr/>
        </p:nvSpPr>
        <p:spPr>
          <a:xfrm>
            <a:off x="590719" y="2330505"/>
            <a:ext cx="5278066" cy="3979585"/>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endParaRPr lang="en-US" sz="2000"/>
          </a:p>
          <a:p>
            <a:pPr marL="285750" indent="-228600">
              <a:lnSpc>
                <a:spcPct val="90000"/>
              </a:lnSpc>
              <a:spcAft>
                <a:spcPts val="600"/>
              </a:spcAft>
              <a:buFont typeface="Arial" panose="020B0604020202020204" pitchFamily="34" charset="0"/>
              <a:buChar char="•"/>
            </a:pPr>
            <a:r>
              <a:rPr lang="en-US" sz="2000"/>
              <a:t>The data seems non-stationary</a:t>
            </a:r>
          </a:p>
          <a:p>
            <a:pPr marL="800100" lvl="1" indent="-228600">
              <a:lnSpc>
                <a:spcPct val="90000"/>
              </a:lnSpc>
              <a:spcAft>
                <a:spcPts val="600"/>
              </a:spcAft>
              <a:buFont typeface="Arial" panose="020B0604020202020204" pitchFamily="34" charset="0"/>
              <a:buChar char="•"/>
            </a:pPr>
            <a:r>
              <a:rPr lang="en-US" sz="2000"/>
              <a:t>Presence of a positive trend</a:t>
            </a:r>
          </a:p>
          <a:p>
            <a:pPr marL="800100" lvl="1" indent="-228600">
              <a:lnSpc>
                <a:spcPct val="90000"/>
              </a:lnSpc>
              <a:spcAft>
                <a:spcPts val="600"/>
              </a:spcAft>
              <a:buFont typeface="Arial" panose="020B0604020202020204" pitchFamily="34" charset="0"/>
              <a:buChar char="•"/>
            </a:pPr>
            <a:r>
              <a:rPr lang="en-US" sz="2000"/>
              <a:t>Follows a yearly cycle</a:t>
            </a:r>
          </a:p>
          <a:p>
            <a:pPr marL="800100" lvl="1" indent="-228600">
              <a:lnSpc>
                <a:spcPct val="90000"/>
              </a:lnSpc>
              <a:spcAft>
                <a:spcPts val="600"/>
              </a:spcAft>
              <a:buFont typeface="Arial" panose="020B0604020202020204" pitchFamily="34" charset="0"/>
              <a:buChar char="•"/>
            </a:pPr>
            <a:r>
              <a:rPr lang="en-US" sz="2000"/>
              <a:t>Presence of significant heteroskedasticity</a:t>
            </a:r>
          </a:p>
          <a:p>
            <a:pPr marL="800100" lvl="1" indent="-228600">
              <a:lnSpc>
                <a:spcPct val="90000"/>
              </a:lnSpc>
              <a:spcAft>
                <a:spcPts val="600"/>
              </a:spcAft>
              <a:buFont typeface="Arial" panose="020B0604020202020204" pitchFamily="34" charset="0"/>
              <a:buChar char="•"/>
            </a:pPr>
            <a:r>
              <a:rPr lang="en-US" sz="2000"/>
              <a:t>P value &gt; 0.05 is obtained using a AD-Fuller Test</a:t>
            </a:r>
          </a:p>
          <a:p>
            <a:pPr marL="342900" indent="-228600">
              <a:lnSpc>
                <a:spcPct val="90000"/>
              </a:lnSpc>
              <a:spcAft>
                <a:spcPts val="600"/>
              </a:spcAft>
              <a:buFont typeface="Arial" panose="020B0604020202020204" pitchFamily="34" charset="0"/>
              <a:buChar char="•"/>
            </a:pPr>
            <a:r>
              <a:rPr lang="en-US" sz="2000"/>
              <a:t>A rolling mean model captures the average trend of the data but fails to capture the seasonal variations</a:t>
            </a:r>
          </a:p>
          <a:p>
            <a:pPr indent="-228600">
              <a:lnSpc>
                <a:spcPct val="90000"/>
              </a:lnSpc>
              <a:spcAft>
                <a:spcPts val="600"/>
              </a:spcAft>
              <a:buFont typeface="Arial" panose="020B0604020202020204" pitchFamily="34" charset="0"/>
              <a:buChar char="•"/>
            </a:pPr>
            <a:endParaRPr lang="en-US" sz="2000"/>
          </a:p>
          <a:p>
            <a:pPr marL="285750" indent="-228600">
              <a:lnSpc>
                <a:spcPct val="90000"/>
              </a:lnSpc>
              <a:spcAft>
                <a:spcPts val="600"/>
              </a:spcAft>
              <a:buFont typeface="Arial" panose="020B0604020202020204" pitchFamily="34" charset="0"/>
              <a:buChar char="•"/>
            </a:pPr>
            <a:endParaRPr lang="en-US" sz="2000"/>
          </a:p>
          <a:p>
            <a:pPr marL="285750" indent="-228600">
              <a:lnSpc>
                <a:spcPct val="90000"/>
              </a:lnSpc>
              <a:spcAft>
                <a:spcPts val="600"/>
              </a:spcAft>
              <a:buFont typeface="Arial" panose="020B0604020202020204" pitchFamily="34" charset="0"/>
              <a:buChar char="•"/>
            </a:pPr>
            <a:endParaRPr lang="en-US" sz="2000"/>
          </a:p>
        </p:txBody>
      </p:sp>
      <p:sp>
        <p:nvSpPr>
          <p:cNvPr id="42" name="Rectangle 41">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Graphical user interface, chart&#10;&#10;Description automatically generated">
            <a:extLst>
              <a:ext uri="{FF2B5EF4-FFF2-40B4-BE49-F238E27FC236}">
                <a16:creationId xmlns:a16="http://schemas.microsoft.com/office/drawing/2014/main" id="{5C320AF7-4FC9-59FE-3C6F-1E3A2E2F9DB7}"/>
              </a:ext>
            </a:extLst>
          </p:cNvPr>
          <p:cNvPicPr>
            <a:picLocks noChangeAspect="1"/>
          </p:cNvPicPr>
          <p:nvPr/>
        </p:nvPicPr>
        <p:blipFill>
          <a:blip r:embed="rId2"/>
          <a:stretch>
            <a:fillRect/>
          </a:stretch>
        </p:blipFill>
        <p:spPr>
          <a:xfrm>
            <a:off x="7083423" y="890326"/>
            <a:ext cx="4397433" cy="1901888"/>
          </a:xfrm>
          <a:prstGeom prst="rect">
            <a:avLst/>
          </a:prstGeom>
        </p:spPr>
      </p:pic>
      <p:sp>
        <p:nvSpPr>
          <p:cNvPr id="46" name="Rectangle 45">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Chart, histogram&#10;&#10;Description automatically generated">
            <a:extLst>
              <a:ext uri="{FF2B5EF4-FFF2-40B4-BE49-F238E27FC236}">
                <a16:creationId xmlns:a16="http://schemas.microsoft.com/office/drawing/2014/main" id="{10010D80-E566-7DCD-88B2-C7ABF7620AF2}"/>
              </a:ext>
            </a:extLst>
          </p:cNvPr>
          <p:cNvPicPr>
            <a:picLocks noChangeAspect="1"/>
          </p:cNvPicPr>
          <p:nvPr/>
        </p:nvPicPr>
        <p:blipFill>
          <a:blip r:embed="rId3"/>
          <a:stretch>
            <a:fillRect/>
          </a:stretch>
        </p:blipFill>
        <p:spPr>
          <a:xfrm>
            <a:off x="7083423" y="3824422"/>
            <a:ext cx="4395569" cy="2285699"/>
          </a:xfrm>
          <a:prstGeom prst="rect">
            <a:avLst/>
          </a:prstGeom>
        </p:spPr>
      </p:pic>
    </p:spTree>
    <p:extLst>
      <p:ext uri="{BB962C8B-B14F-4D97-AF65-F5344CB8AC3E}">
        <p14:creationId xmlns:p14="http://schemas.microsoft.com/office/powerpoint/2010/main" val="2305462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31">
            <a:extLst>
              <a:ext uri="{FF2B5EF4-FFF2-40B4-BE49-F238E27FC236}">
                <a16:creationId xmlns:a16="http://schemas.microsoft.com/office/drawing/2014/main" id="{B0B8DCBA-FEED-46EF-A140-35B904015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33">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47" name="Rectangle 34">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35">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36">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0" name="Rectangle 38">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59078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DCD69B4-A9E1-DE57-ACFA-64497C1A20DC}"/>
              </a:ext>
            </a:extLst>
          </p:cNvPr>
          <p:cNvSpPr txBox="1"/>
          <p:nvPr/>
        </p:nvSpPr>
        <p:spPr>
          <a:xfrm>
            <a:off x="1043631" y="873940"/>
            <a:ext cx="4928291" cy="1035781"/>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300" b="1">
                <a:latin typeface="+mj-lt"/>
                <a:ea typeface="+mj-ea"/>
                <a:cs typeface="+mj-cs"/>
              </a:rPr>
              <a:t>Exploratory data analysis- Trend &amp; Seasonality</a:t>
            </a:r>
          </a:p>
        </p:txBody>
      </p:sp>
      <p:sp>
        <p:nvSpPr>
          <p:cNvPr id="11" name="TextBox 10">
            <a:extLst>
              <a:ext uri="{FF2B5EF4-FFF2-40B4-BE49-F238E27FC236}">
                <a16:creationId xmlns:a16="http://schemas.microsoft.com/office/drawing/2014/main" id="{03CC22B1-C384-6678-EC06-185753E87104}"/>
              </a:ext>
            </a:extLst>
          </p:cNvPr>
          <p:cNvSpPr txBox="1"/>
          <p:nvPr/>
        </p:nvSpPr>
        <p:spPr>
          <a:xfrm>
            <a:off x="1045029" y="2524721"/>
            <a:ext cx="4991629" cy="3677123"/>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a:t>Presence of significant trend, seasonality in the series</a:t>
            </a:r>
          </a:p>
          <a:p>
            <a:pPr marL="285750" indent="-228600">
              <a:lnSpc>
                <a:spcPct val="90000"/>
              </a:lnSpc>
              <a:spcAft>
                <a:spcPts val="600"/>
              </a:spcAft>
              <a:buFont typeface="Arial" panose="020B0604020202020204" pitchFamily="34" charset="0"/>
              <a:buChar char="•"/>
            </a:pPr>
            <a:r>
              <a:rPr lang="en-US"/>
              <a:t>The plot for seasonality shows that Natural gas based CO2 emissions spike in July and August.</a:t>
            </a:r>
          </a:p>
          <a:p>
            <a:pPr marL="285750" indent="-228600">
              <a:lnSpc>
                <a:spcPct val="90000"/>
              </a:lnSpc>
              <a:spcAft>
                <a:spcPts val="600"/>
              </a:spcAft>
              <a:buFont typeface="Arial" panose="020B0604020202020204" pitchFamily="34" charset="0"/>
              <a:buChar char="•"/>
            </a:pPr>
            <a:endParaRPr lang="en-US"/>
          </a:p>
        </p:txBody>
      </p:sp>
      <p:cxnSp>
        <p:nvCxnSpPr>
          <p:cNvPr id="51" name="Straight Connector 40">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13" name="Picture 12" descr="Chart, histogram&#10;&#10;Description automatically generated">
            <a:extLst>
              <a:ext uri="{FF2B5EF4-FFF2-40B4-BE49-F238E27FC236}">
                <a16:creationId xmlns:a16="http://schemas.microsoft.com/office/drawing/2014/main" id="{36CCC3CE-01FE-7EF4-744B-C9555CEE0958}"/>
              </a:ext>
            </a:extLst>
          </p:cNvPr>
          <p:cNvPicPr>
            <a:picLocks noChangeAspect="1"/>
          </p:cNvPicPr>
          <p:nvPr/>
        </p:nvPicPr>
        <p:blipFill>
          <a:blip r:embed="rId2"/>
          <a:stretch>
            <a:fillRect/>
          </a:stretch>
        </p:blipFill>
        <p:spPr>
          <a:xfrm>
            <a:off x="6036658" y="1583822"/>
            <a:ext cx="5995656" cy="3967512"/>
          </a:xfrm>
          <a:prstGeom prst="rect">
            <a:avLst/>
          </a:prstGeom>
        </p:spPr>
      </p:pic>
    </p:spTree>
    <p:extLst>
      <p:ext uri="{BB962C8B-B14F-4D97-AF65-F5344CB8AC3E}">
        <p14:creationId xmlns:p14="http://schemas.microsoft.com/office/powerpoint/2010/main" val="3011623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11">
            <a:extLst>
              <a:ext uri="{FF2B5EF4-FFF2-40B4-BE49-F238E27FC236}">
                <a16:creationId xmlns:a16="http://schemas.microsoft.com/office/drawing/2014/main" id="{700E0F77-E936-4985-B7B1-B9823486A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185C408-926D-547D-98C9-0F5E5F4124BF}"/>
              </a:ext>
            </a:extLst>
          </p:cNvPr>
          <p:cNvSpPr txBox="1"/>
          <p:nvPr/>
        </p:nvSpPr>
        <p:spPr>
          <a:xfrm>
            <a:off x="517889" y="4883544"/>
            <a:ext cx="3876086" cy="1556907"/>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a:solidFill>
                  <a:schemeClr val="tx1"/>
                </a:solidFill>
                <a:latin typeface="+mj-lt"/>
                <a:ea typeface="+mj-ea"/>
                <a:cs typeface="+mj-cs"/>
              </a:rPr>
              <a:t>Splitting strategy</a:t>
            </a:r>
          </a:p>
        </p:txBody>
      </p:sp>
      <p:sp>
        <p:nvSpPr>
          <p:cNvPr id="34" name="Rectangle 1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ext, antenna&#10;&#10;Description automatically generated">
            <a:extLst>
              <a:ext uri="{FF2B5EF4-FFF2-40B4-BE49-F238E27FC236}">
                <a16:creationId xmlns:a16="http://schemas.microsoft.com/office/drawing/2014/main" id="{086C00D0-C0EE-791B-D1F2-4AFCFA667DC1}"/>
              </a:ext>
            </a:extLst>
          </p:cNvPr>
          <p:cNvPicPr>
            <a:picLocks noChangeAspect="1"/>
          </p:cNvPicPr>
          <p:nvPr/>
        </p:nvPicPr>
        <p:blipFill>
          <a:blip r:embed="rId2"/>
          <a:stretch>
            <a:fillRect/>
          </a:stretch>
        </p:blipFill>
        <p:spPr>
          <a:xfrm>
            <a:off x="1309028" y="364142"/>
            <a:ext cx="9669998" cy="3867993"/>
          </a:xfrm>
          <a:prstGeom prst="rect">
            <a:avLst/>
          </a:prstGeom>
        </p:spPr>
      </p:pic>
      <p:sp>
        <p:nvSpPr>
          <p:cNvPr id="18" name="Rectangle 1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9559FE3-8AB9-2B54-64D2-A9E89F30426B}"/>
              </a:ext>
            </a:extLst>
          </p:cNvPr>
          <p:cNvSpPr txBox="1"/>
          <p:nvPr/>
        </p:nvSpPr>
        <p:spPr>
          <a:xfrm>
            <a:off x="5162719" y="4883544"/>
            <a:ext cx="6586915" cy="1556907"/>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endParaRPr lang="en-US" sz="1500"/>
          </a:p>
          <a:p>
            <a:pPr marL="285750" indent="-228600">
              <a:lnSpc>
                <a:spcPct val="90000"/>
              </a:lnSpc>
              <a:spcAft>
                <a:spcPts val="600"/>
              </a:spcAft>
              <a:buFont typeface="Arial" panose="020B0604020202020204" pitchFamily="34" charset="0"/>
              <a:buChar char="•"/>
            </a:pPr>
            <a:r>
              <a:rPr lang="en-US" sz="1500"/>
              <a:t>Monthly data of CO2 emissions due to natural gas from 1973 to 2016 (43 years)</a:t>
            </a:r>
          </a:p>
          <a:p>
            <a:pPr marL="285750" indent="-228600">
              <a:lnSpc>
                <a:spcPct val="90000"/>
              </a:lnSpc>
              <a:spcAft>
                <a:spcPts val="600"/>
              </a:spcAft>
              <a:buFont typeface="Arial" panose="020B0604020202020204" pitchFamily="34" charset="0"/>
              <a:buChar char="•"/>
            </a:pPr>
            <a:r>
              <a:rPr lang="en-US" sz="1500"/>
              <a:t>Training data: first 41 years  </a:t>
            </a:r>
          </a:p>
          <a:p>
            <a:pPr marL="285750" indent="-228600">
              <a:lnSpc>
                <a:spcPct val="90000"/>
              </a:lnSpc>
              <a:spcAft>
                <a:spcPts val="600"/>
              </a:spcAft>
              <a:buFont typeface="Arial" panose="020B0604020202020204" pitchFamily="34" charset="0"/>
              <a:buChar char="•"/>
            </a:pPr>
            <a:r>
              <a:rPr lang="en-US" sz="1500"/>
              <a:t>Test data: last 2 years</a:t>
            </a:r>
          </a:p>
          <a:p>
            <a:pPr indent="-228600">
              <a:lnSpc>
                <a:spcPct val="90000"/>
              </a:lnSpc>
              <a:spcAft>
                <a:spcPts val="600"/>
              </a:spcAft>
              <a:buFont typeface="Arial" panose="020B0604020202020204" pitchFamily="34" charset="0"/>
              <a:buChar char="•"/>
            </a:pPr>
            <a:endParaRPr lang="en-US" sz="1500"/>
          </a:p>
          <a:p>
            <a:pPr marL="285750" indent="-228600">
              <a:lnSpc>
                <a:spcPct val="90000"/>
              </a:lnSpc>
              <a:spcAft>
                <a:spcPts val="600"/>
              </a:spcAft>
              <a:buFont typeface="Arial" panose="020B0604020202020204" pitchFamily="34" charset="0"/>
              <a:buChar char="•"/>
            </a:pPr>
            <a:endParaRPr lang="en-US" sz="1500"/>
          </a:p>
        </p:txBody>
      </p:sp>
    </p:spTree>
    <p:extLst>
      <p:ext uri="{BB962C8B-B14F-4D97-AF65-F5344CB8AC3E}">
        <p14:creationId xmlns:p14="http://schemas.microsoft.com/office/powerpoint/2010/main" val="4171350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C52645-40BC-AC29-11C7-A8ED908370A8}"/>
              </a:ext>
            </a:extLst>
          </p:cNvPr>
          <p:cNvSpPr>
            <a:spLocks noGrp="1"/>
          </p:cNvSpPr>
          <p:nvPr>
            <p:ph type="title"/>
          </p:nvPr>
        </p:nvSpPr>
        <p:spPr>
          <a:xfrm>
            <a:off x="1198181" y="560881"/>
            <a:ext cx="9795638" cy="1114380"/>
          </a:xfrm>
        </p:spPr>
        <p:txBody>
          <a:bodyPr vert="horz" lIns="91440" tIns="45720" rIns="91440" bIns="45720" rtlCol="0" anchor="b">
            <a:normAutofit/>
          </a:bodyPr>
          <a:lstStyle/>
          <a:p>
            <a:r>
              <a:rPr lang="en-US" sz="4000" dirty="0"/>
              <a:t>Series Transformations</a:t>
            </a:r>
          </a:p>
        </p:txBody>
      </p:sp>
      <p:pic>
        <p:nvPicPr>
          <p:cNvPr id="6" name="Picture 5" descr="Graphical user interface, chart, line chart&#10;&#10;Description automatically generated">
            <a:extLst>
              <a:ext uri="{FF2B5EF4-FFF2-40B4-BE49-F238E27FC236}">
                <a16:creationId xmlns:a16="http://schemas.microsoft.com/office/drawing/2014/main" id="{B3EC7BE9-DFBC-E324-D4F7-505D75CA6A9D}"/>
              </a:ext>
            </a:extLst>
          </p:cNvPr>
          <p:cNvPicPr>
            <a:picLocks noChangeAspect="1"/>
          </p:cNvPicPr>
          <p:nvPr/>
        </p:nvPicPr>
        <p:blipFill rotWithShape="1">
          <a:blip r:embed="rId2"/>
          <a:srcRect t="87237" r="66157" b="1776"/>
          <a:stretch/>
        </p:blipFill>
        <p:spPr>
          <a:xfrm>
            <a:off x="6445741" y="4506152"/>
            <a:ext cx="1972466" cy="280139"/>
          </a:xfrm>
          <a:prstGeom prst="rect">
            <a:avLst/>
          </a:prstGeom>
        </p:spPr>
      </p:pic>
      <p:pic>
        <p:nvPicPr>
          <p:cNvPr id="7" name="Picture 6" descr="Graphical user interface, chart&#10;&#10;Description automatically generated">
            <a:extLst>
              <a:ext uri="{FF2B5EF4-FFF2-40B4-BE49-F238E27FC236}">
                <a16:creationId xmlns:a16="http://schemas.microsoft.com/office/drawing/2014/main" id="{82268BC2-75B6-79CC-2B12-95F0069608D0}"/>
              </a:ext>
            </a:extLst>
          </p:cNvPr>
          <p:cNvPicPr>
            <a:picLocks noChangeAspect="1"/>
          </p:cNvPicPr>
          <p:nvPr/>
        </p:nvPicPr>
        <p:blipFill>
          <a:blip r:embed="rId3"/>
          <a:stretch>
            <a:fillRect/>
          </a:stretch>
        </p:blipFill>
        <p:spPr>
          <a:xfrm>
            <a:off x="81999" y="2350413"/>
            <a:ext cx="5664262" cy="2564929"/>
          </a:xfrm>
          <a:prstGeom prst="rect">
            <a:avLst/>
          </a:prstGeom>
        </p:spPr>
      </p:pic>
      <p:sp>
        <p:nvSpPr>
          <p:cNvPr id="8" name="Right Arrow 7">
            <a:extLst>
              <a:ext uri="{FF2B5EF4-FFF2-40B4-BE49-F238E27FC236}">
                <a16:creationId xmlns:a16="http://schemas.microsoft.com/office/drawing/2014/main" id="{68479C5A-75B7-D62E-EEB2-A210A600BF3A}"/>
              </a:ext>
            </a:extLst>
          </p:cNvPr>
          <p:cNvSpPr/>
          <p:nvPr/>
        </p:nvSpPr>
        <p:spPr>
          <a:xfrm>
            <a:off x="5615583" y="3532555"/>
            <a:ext cx="535480" cy="181823"/>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5C4BB5D-9A72-AE0A-D43E-81A4DDA8217C}"/>
              </a:ext>
            </a:extLst>
          </p:cNvPr>
          <p:cNvSpPr txBox="1"/>
          <p:nvPr/>
        </p:nvSpPr>
        <p:spPr>
          <a:xfrm>
            <a:off x="2314367" y="5489531"/>
            <a:ext cx="6863788" cy="923330"/>
          </a:xfrm>
          <a:prstGeom prst="rect">
            <a:avLst/>
          </a:prstGeom>
          <a:noFill/>
        </p:spPr>
        <p:txBody>
          <a:bodyPr wrap="square" rtlCol="0">
            <a:spAutoFit/>
          </a:bodyPr>
          <a:lstStyle/>
          <a:p>
            <a:pPr marL="285750" indent="-285750">
              <a:buFont typeface="Arial" panose="020B0604020202020204" pitchFamily="34" charset="0"/>
              <a:buChar char="•"/>
            </a:pPr>
            <a:r>
              <a:rPr lang="en-US" dirty="0"/>
              <a:t>Step 1 : Log transformation to reduce heteroskedasticity</a:t>
            </a:r>
          </a:p>
          <a:p>
            <a:pPr marL="285750" indent="-285750">
              <a:buFont typeface="Arial" panose="020B0604020202020204" pitchFamily="34" charset="0"/>
              <a:buChar char="•"/>
            </a:pPr>
            <a:r>
              <a:rPr lang="en-US" dirty="0"/>
              <a:t>Step 2 :  One period differencing to remove trend</a:t>
            </a:r>
          </a:p>
          <a:p>
            <a:pPr marL="285750" indent="-285750">
              <a:buFont typeface="Arial" panose="020B0604020202020204" pitchFamily="34" charset="0"/>
              <a:buChar char="•"/>
            </a:pPr>
            <a:r>
              <a:rPr lang="en-US" dirty="0"/>
              <a:t>Even though stationary, some seasonal variations still observed</a:t>
            </a:r>
          </a:p>
        </p:txBody>
      </p:sp>
      <p:pic>
        <p:nvPicPr>
          <p:cNvPr id="11" name="Picture 10">
            <a:extLst>
              <a:ext uri="{FF2B5EF4-FFF2-40B4-BE49-F238E27FC236}">
                <a16:creationId xmlns:a16="http://schemas.microsoft.com/office/drawing/2014/main" id="{F452E720-0BB9-EF1B-0515-D459FD2A1989}"/>
              </a:ext>
            </a:extLst>
          </p:cNvPr>
          <p:cNvPicPr>
            <a:picLocks noChangeAspect="1"/>
          </p:cNvPicPr>
          <p:nvPr/>
        </p:nvPicPr>
        <p:blipFill rotWithShape="1">
          <a:blip r:embed="rId4"/>
          <a:srcRect t="40900"/>
          <a:stretch/>
        </p:blipFill>
        <p:spPr>
          <a:xfrm>
            <a:off x="6151063" y="2658667"/>
            <a:ext cx="6037888" cy="1747777"/>
          </a:xfrm>
          <a:prstGeom prst="rect">
            <a:avLst/>
          </a:prstGeom>
        </p:spPr>
      </p:pic>
    </p:spTree>
    <p:extLst>
      <p:ext uri="{BB962C8B-B14F-4D97-AF65-F5344CB8AC3E}">
        <p14:creationId xmlns:p14="http://schemas.microsoft.com/office/powerpoint/2010/main" val="2552080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79824C-D1C4-0DE4-BB28-459B1005081E}"/>
              </a:ext>
            </a:extLst>
          </p:cNvPr>
          <p:cNvSpPr>
            <a:spLocks noGrp="1"/>
          </p:cNvSpPr>
          <p:nvPr>
            <p:ph type="title"/>
          </p:nvPr>
        </p:nvSpPr>
        <p:spPr>
          <a:xfrm>
            <a:off x="1196656" y="132617"/>
            <a:ext cx="9795638" cy="1114380"/>
          </a:xfrm>
        </p:spPr>
        <p:txBody>
          <a:bodyPr vert="horz" lIns="91440" tIns="45720" rIns="91440" bIns="45720" rtlCol="0" anchor="b">
            <a:normAutofit/>
          </a:bodyPr>
          <a:lstStyle/>
          <a:p>
            <a:r>
              <a:rPr lang="en-US" b="1" dirty="0"/>
              <a:t>Finding optimal parameters (</a:t>
            </a:r>
            <a:r>
              <a:rPr lang="en-US" b="1" dirty="0" err="1"/>
              <a:t>p,q</a:t>
            </a:r>
            <a:r>
              <a:rPr lang="en-US" b="1" dirty="0"/>
              <a:t>)</a:t>
            </a:r>
          </a:p>
        </p:txBody>
      </p:sp>
      <p:pic>
        <p:nvPicPr>
          <p:cNvPr id="11" name="Picture 10" descr="Chart&#10;&#10;Description automatically generated">
            <a:extLst>
              <a:ext uri="{FF2B5EF4-FFF2-40B4-BE49-F238E27FC236}">
                <a16:creationId xmlns:a16="http://schemas.microsoft.com/office/drawing/2014/main" id="{699387D0-6CA8-5886-E779-66D528D3246D}"/>
              </a:ext>
            </a:extLst>
          </p:cNvPr>
          <p:cNvPicPr>
            <a:picLocks noChangeAspect="1"/>
          </p:cNvPicPr>
          <p:nvPr/>
        </p:nvPicPr>
        <p:blipFill>
          <a:blip r:embed="rId2"/>
          <a:stretch>
            <a:fillRect/>
          </a:stretch>
        </p:blipFill>
        <p:spPr>
          <a:xfrm>
            <a:off x="574919" y="1921687"/>
            <a:ext cx="4995083" cy="3346704"/>
          </a:xfrm>
          <a:prstGeom prst="rect">
            <a:avLst/>
          </a:prstGeom>
        </p:spPr>
      </p:pic>
      <p:pic>
        <p:nvPicPr>
          <p:cNvPr id="9" name="Picture 8" descr="Chart, box and whisker chart&#10;&#10;Description automatically generated">
            <a:extLst>
              <a:ext uri="{FF2B5EF4-FFF2-40B4-BE49-F238E27FC236}">
                <a16:creationId xmlns:a16="http://schemas.microsoft.com/office/drawing/2014/main" id="{3CE46094-CD18-2E5B-A257-624174077B70}"/>
              </a:ext>
            </a:extLst>
          </p:cNvPr>
          <p:cNvPicPr>
            <a:picLocks noChangeAspect="1"/>
          </p:cNvPicPr>
          <p:nvPr/>
        </p:nvPicPr>
        <p:blipFill>
          <a:blip r:embed="rId3"/>
          <a:stretch>
            <a:fillRect/>
          </a:stretch>
        </p:blipFill>
        <p:spPr>
          <a:xfrm>
            <a:off x="6599339" y="1904363"/>
            <a:ext cx="4994593" cy="3346376"/>
          </a:xfrm>
          <a:prstGeom prst="rect">
            <a:avLst/>
          </a:prstGeom>
        </p:spPr>
      </p:pic>
      <p:sp>
        <p:nvSpPr>
          <p:cNvPr id="12" name="TextBox 11">
            <a:extLst>
              <a:ext uri="{FF2B5EF4-FFF2-40B4-BE49-F238E27FC236}">
                <a16:creationId xmlns:a16="http://schemas.microsoft.com/office/drawing/2014/main" id="{58F80A8E-B981-CC1D-9C26-7B717F3E3A12}"/>
              </a:ext>
            </a:extLst>
          </p:cNvPr>
          <p:cNvSpPr txBox="1"/>
          <p:nvPr/>
        </p:nvSpPr>
        <p:spPr>
          <a:xfrm>
            <a:off x="810228" y="5268391"/>
            <a:ext cx="10069975" cy="1477328"/>
          </a:xfrm>
          <a:prstGeom prst="rect">
            <a:avLst/>
          </a:prstGeom>
          <a:noFill/>
        </p:spPr>
        <p:txBody>
          <a:bodyPr wrap="square" rtlCol="0">
            <a:spAutoFit/>
          </a:bodyPr>
          <a:lstStyle/>
          <a:p>
            <a:pPr marL="285750" indent="-285750">
              <a:buFont typeface="Arial" panose="020B0604020202020204" pitchFamily="34" charset="0"/>
              <a:buChar char="•"/>
            </a:pPr>
            <a:r>
              <a:rPr lang="en-US" dirty="0"/>
              <a:t>PACF plot indicates This indicates that </a:t>
            </a:r>
            <a:r>
              <a:rPr lang="en-US" b="1" dirty="0"/>
              <a:t>(p=1)</a:t>
            </a:r>
            <a:r>
              <a:rPr lang="en-US" dirty="0"/>
              <a:t> should be sufficient to fit the data.</a:t>
            </a:r>
          </a:p>
          <a:p>
            <a:pPr marL="285750" indent="-285750">
              <a:buFont typeface="Arial" panose="020B0604020202020204" pitchFamily="34" charset="0"/>
              <a:buChar char="•"/>
            </a:pPr>
            <a:r>
              <a:rPr lang="en-US" dirty="0"/>
              <a:t>ACF plot indicates This indicates that </a:t>
            </a:r>
            <a:r>
              <a:rPr lang="en-US" b="1" dirty="0"/>
              <a:t>(q=1)</a:t>
            </a:r>
            <a:r>
              <a:rPr lang="en-US" dirty="0"/>
              <a:t> should be sufficient to fit the data.</a:t>
            </a:r>
          </a:p>
          <a:p>
            <a:pPr marL="285750" indent="-285750">
              <a:buFont typeface="Arial" panose="020B0604020202020204" pitchFamily="34" charset="0"/>
              <a:buChar char="•"/>
            </a:pPr>
            <a:r>
              <a:rPr lang="en-US" dirty="0"/>
              <a:t>ACF and PACF also capture the seasonality in the data</a:t>
            </a:r>
          </a:p>
          <a:p>
            <a:pPr marL="285750" indent="-285750">
              <a:buFont typeface="Arial" panose="020B0604020202020204" pitchFamily="34" charset="0"/>
              <a:buChar char="•"/>
            </a:pPr>
            <a:r>
              <a:rPr lang="en-US" dirty="0"/>
              <a:t>Periodicity= 12 months</a:t>
            </a:r>
          </a:p>
          <a:p>
            <a:endParaRPr lang="en-US" dirty="0"/>
          </a:p>
        </p:txBody>
      </p:sp>
      <p:sp>
        <p:nvSpPr>
          <p:cNvPr id="13" name="Oval 12">
            <a:extLst>
              <a:ext uri="{FF2B5EF4-FFF2-40B4-BE49-F238E27FC236}">
                <a16:creationId xmlns:a16="http://schemas.microsoft.com/office/drawing/2014/main" id="{3DC2A644-3839-D721-4085-B4DC82F51A5A}"/>
              </a:ext>
            </a:extLst>
          </p:cNvPr>
          <p:cNvSpPr/>
          <p:nvPr/>
        </p:nvSpPr>
        <p:spPr>
          <a:xfrm>
            <a:off x="1469984" y="3094695"/>
            <a:ext cx="208345" cy="20834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E483DFE-BC04-FA17-2DC1-64A211909D15}"/>
              </a:ext>
            </a:extLst>
          </p:cNvPr>
          <p:cNvSpPr/>
          <p:nvPr/>
        </p:nvSpPr>
        <p:spPr>
          <a:xfrm>
            <a:off x="3115517" y="2946152"/>
            <a:ext cx="208345" cy="20834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E795460B-F6A6-8962-3584-EF4010364E7F}"/>
              </a:ext>
            </a:extLst>
          </p:cNvPr>
          <p:cNvSpPr/>
          <p:nvPr/>
        </p:nvSpPr>
        <p:spPr>
          <a:xfrm>
            <a:off x="7492684" y="3098552"/>
            <a:ext cx="208345" cy="20834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1691136-1A8E-FF04-22E8-9C991AE7FC09}"/>
              </a:ext>
            </a:extLst>
          </p:cNvPr>
          <p:cNvSpPr/>
          <p:nvPr/>
        </p:nvSpPr>
        <p:spPr>
          <a:xfrm>
            <a:off x="9159433" y="2762884"/>
            <a:ext cx="208345" cy="208344"/>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53081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1715</TotalTime>
  <Words>779</Words>
  <Application>Microsoft Macintosh PowerPoint</Application>
  <PresentationFormat>Widescreen</PresentationFormat>
  <Paragraphs>94</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Times New Roman</vt:lpstr>
      <vt:lpstr>Office Theme</vt:lpstr>
      <vt:lpstr>CO2 emissions forecasting</vt:lpstr>
      <vt:lpstr>PowerPoint Presentation</vt:lpstr>
      <vt:lpstr>PowerPoint Presentation</vt:lpstr>
      <vt:lpstr>Data pre-processing steps </vt:lpstr>
      <vt:lpstr>PowerPoint Presentation</vt:lpstr>
      <vt:lpstr>PowerPoint Presentation</vt:lpstr>
      <vt:lpstr>PowerPoint Presentation</vt:lpstr>
      <vt:lpstr>Series Transformations</vt:lpstr>
      <vt:lpstr>Finding optimal parameters (p,q)</vt:lpstr>
      <vt:lpstr>Results</vt:lpstr>
      <vt:lpstr>SARIMA model fit</vt:lpstr>
      <vt:lpstr>SARIMA model Forecast for 24 months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Carbon emissions forecasting</dc:title>
  <dc:creator>Kiranmayi Vedantham</dc:creator>
  <cp:lastModifiedBy>Kiranmayi Vedantham</cp:lastModifiedBy>
  <cp:revision>6</cp:revision>
  <dcterms:created xsi:type="dcterms:W3CDTF">2022-04-22T22:35:46Z</dcterms:created>
  <dcterms:modified xsi:type="dcterms:W3CDTF">2022-04-24T17:22:37Z</dcterms:modified>
</cp:coreProperties>
</file>

<file path=docProps/thumbnail.jpeg>
</file>